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drawings/drawing5.xml" ContentType="application/vnd.openxmlformats-officedocument.drawingml.chartshapes+xml"/>
  <Override PartName="/ppt/charts/chart10.xml" ContentType="application/vnd.openxmlformats-officedocument.drawingml.chart+xml"/>
  <Override PartName="/ppt/theme/themeOverride7.xml" ContentType="application/vnd.openxmlformats-officedocument.themeOverr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drawings/drawing6.xml" ContentType="application/vnd.openxmlformats-officedocument.drawingml.chartshapes+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7.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72" r:id="rId3"/>
    <p:sldId id="258" r:id="rId4"/>
    <p:sldId id="271" r:id="rId5"/>
    <p:sldId id="260" r:id="rId6"/>
    <p:sldId id="273" r:id="rId7"/>
    <p:sldId id="261" r:id="rId8"/>
    <p:sldId id="274" r:id="rId9"/>
    <p:sldId id="262" r:id="rId10"/>
    <p:sldId id="275" r:id="rId11"/>
    <p:sldId id="263" r:id="rId12"/>
    <p:sldId id="285" r:id="rId13"/>
    <p:sldId id="296" r:id="rId14"/>
    <p:sldId id="264" r:id="rId15"/>
    <p:sldId id="265" r:id="rId16"/>
    <p:sldId id="294" r:id="rId17"/>
    <p:sldId id="266" r:id="rId18"/>
    <p:sldId id="283" r:id="rId19"/>
    <p:sldId id="267" r:id="rId20"/>
    <p:sldId id="268" r:id="rId21"/>
    <p:sldId id="288" r:id="rId22"/>
    <p:sldId id="293" r:id="rId23"/>
    <p:sldId id="278" r:id="rId24"/>
    <p:sldId id="295" r:id="rId25"/>
    <p:sldId id="270" r:id="rId26"/>
    <p:sldId id="289" r:id="rId27"/>
    <p:sldId id="284" r:id="rId28"/>
    <p:sldId id="276" r:id="rId29"/>
    <p:sldId id="292" r:id="rId30"/>
    <p:sldId id="291" r:id="rId31"/>
    <p:sldId id="282" r:id="rId32"/>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llis, Justin B" initials="HJB" lastIdx="1" clrIdx="0">
    <p:extLst>
      <p:ext uri="{19B8F6BF-5375-455C-9EA6-DF929625EA0E}">
        <p15:presenceInfo xmlns:p15="http://schemas.microsoft.com/office/powerpoint/2012/main" userId="S-1-5-21-2025429265-484061587-682003330-7235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4F81BD"/>
    <a:srgbClr val="6C0000"/>
    <a:srgbClr val="DDDDDD"/>
    <a:srgbClr val="800000"/>
    <a:srgbClr val="969696"/>
    <a:srgbClr val="B2B2B2"/>
    <a:srgbClr val="000000"/>
    <a:srgbClr val="42858E"/>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93914" autoAdjust="0"/>
  </p:normalViewPr>
  <p:slideViewPr>
    <p:cSldViewPr snapToGrid="0" snapToObjects="1">
      <p:cViewPr varScale="1">
        <p:scale>
          <a:sx n="71" d="100"/>
          <a:sy n="71" d="100"/>
        </p:scale>
        <p:origin x="1120" y="44"/>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oleObject" Target="file:///\\co.ramsey.mn.us\CM\SHARED\County%20Manager\01%20POLICY%20&amp;%20PLANNING\TEAM%20MEMBER%20FOLDERS\Justin%20Hollis\Policy%20Projects\Performance%20Measures\Performance%20measures\Poverty_DATA_for_SIA.xls" TargetMode="External"/><Relationship Id="rId1" Type="http://schemas.openxmlformats.org/officeDocument/2006/relationships/themeOverride" Target="../theme/themeOverride7.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o.ramsey.mn.us\CM\SHARED\County%20Manager\01%20POLICY%20&amp;%20PLANNING\TEAM%20MEMBER%20FOLDERS\Justin%20Hollis\Policy%20Projects\Performance%20Measures\Performance%20measures\Poverty_DATA_for_SIA.xls"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5" Type="http://schemas.openxmlformats.org/officeDocument/2006/relationships/chartUserShapes" Target="../drawings/drawing6.xml"/><Relationship Id="rId4" Type="http://schemas.openxmlformats.org/officeDocument/2006/relationships/package" Target="../embeddings/Microsoft_Excel_Worksheet7.xlsx"/></Relationships>
</file>

<file path=ppt/charts/_rels/chart13.xml.rels><?xml version="1.0" encoding="UTF-8" standalone="yes"?>
<Relationships xmlns="http://schemas.openxmlformats.org/package/2006/relationships"><Relationship Id="rId3" Type="http://schemas.openxmlformats.org/officeDocument/2006/relationships/oleObject" Target="file:///C:\Users\justin.hollis\Desktop\Policy%20Projects\Performance%20Measures\Performance%20measures\VoterTurnout2004_2012.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7.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oleObject" Target="file:///\\co.ramsey.mn.us\CM\SHARED\County%20Manager\POLICY%20&amp;%20PLANNING\TEAM%20MEMBER%20FOLDERS\Justin%20Hollis\Policy%20Projects\Performance%20Measures\Performance%20measures\County%20Health%20Rankings\Adults_report_inadequate_social_emotional_support.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ustin.hollis\Desktop\Policy%20Projects\Performance%20Measures\Performance%20measures\Copy%20of%20cost-of-living-web2015.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ustin.hollis\Desktop\Policy%20Projects\Performance%20Measures\Performance%20measures\QCEW_Ramsey_vs_Metro_Employment.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4.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5" Type="http://schemas.openxmlformats.org/officeDocument/2006/relationships/chartUserShapes" Target="../drawings/drawing5.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r>
              <a:rPr lang="en-US"/>
              <a:t>Part I Crimes per 100,000 residents, 2000 - 2014</a:t>
            </a:r>
          </a:p>
        </c:rich>
      </c:tx>
      <c:overlay val="0"/>
      <c:spPr>
        <a:noFill/>
        <a:ln>
          <a:noFill/>
        </a:ln>
        <a:effectLst/>
      </c:spPr>
      <c:txPr>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1"/>
          <c:order val="0"/>
          <c:tx>
            <c:strRef>
              <c:f>Sheet1!$A$3</c:f>
              <c:strCache>
                <c:ptCount val="1"/>
                <c:pt idx="0">
                  <c:v>7-County Region</c:v>
                </c:pt>
              </c:strCache>
            </c:strRef>
          </c:tx>
          <c:spPr>
            <a:ln w="28575" cap="rnd">
              <a:solidFill>
                <a:schemeClr val="accent1">
                  <a:lumMod val="75000"/>
                </a:schemeClr>
              </a:solidFill>
              <a:round/>
            </a:ln>
            <a:effectLst/>
          </c:spPr>
          <c:marker>
            <c:symbol val="none"/>
          </c:marker>
          <c:dLbls>
            <c:dLbl>
              <c:idx val="14"/>
              <c:layout>
                <c:manualLayout>
                  <c:x val="-1.466413920482162E-3"/>
                  <c:y val="-2.0809456109652961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Sheet1!$B$1:$P$1</c:f>
              <c:numCache>
                <c:formatCode>General</c:formatCode>
                <c:ptCount val="1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numCache>
            </c:numRef>
          </c:cat>
          <c:val>
            <c:numRef>
              <c:f>Sheet1!$B$3:$P$3</c:f>
              <c:numCache>
                <c:formatCode>#,##0</c:formatCode>
                <c:ptCount val="15"/>
                <c:pt idx="0">
                  <c:v>4312</c:v>
                </c:pt>
                <c:pt idx="1">
                  <c:v>4295</c:v>
                </c:pt>
                <c:pt idx="2">
                  <c:v>4198</c:v>
                </c:pt>
                <c:pt idx="3">
                  <c:v>4030</c:v>
                </c:pt>
                <c:pt idx="4">
                  <c:v>3968</c:v>
                </c:pt>
                <c:pt idx="5">
                  <c:v>4161</c:v>
                </c:pt>
                <c:pt idx="6">
                  <c:v>4109</c:v>
                </c:pt>
                <c:pt idx="7">
                  <c:v>3974</c:v>
                </c:pt>
                <c:pt idx="8">
                  <c:v>3780</c:v>
                </c:pt>
                <c:pt idx="9">
                  <c:v>3497</c:v>
                </c:pt>
                <c:pt idx="10">
                  <c:v>3379</c:v>
                </c:pt>
                <c:pt idx="11">
                  <c:v>3300</c:v>
                </c:pt>
                <c:pt idx="12">
                  <c:v>3295</c:v>
                </c:pt>
                <c:pt idx="13">
                  <c:v>3108</c:v>
                </c:pt>
                <c:pt idx="14">
                  <c:v>2972</c:v>
                </c:pt>
              </c:numCache>
            </c:numRef>
          </c:val>
          <c:smooth val="0"/>
        </c:ser>
        <c:ser>
          <c:idx val="0"/>
          <c:order val="1"/>
          <c:tx>
            <c:strRef>
              <c:f>Sheet1!$A$2</c:f>
              <c:strCache>
                <c:ptCount val="1"/>
                <c:pt idx="0">
                  <c:v>Ramsey</c:v>
                </c:pt>
              </c:strCache>
            </c:strRef>
          </c:tx>
          <c:spPr>
            <a:ln w="28575" cap="rnd">
              <a:solidFill>
                <a:srgbClr val="6C0000"/>
              </a:solidFill>
              <a:round/>
            </a:ln>
            <a:effectLst/>
          </c:spPr>
          <c:marker>
            <c:symbol val="none"/>
          </c:marker>
          <c:dLbls>
            <c:dLbl>
              <c:idx val="14"/>
              <c:layout>
                <c:manualLayout>
                  <c:x val="-1.0753440481969211E-16"/>
                  <c:y val="-2.0224720532582185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Sheet1!$B$1:$P$1</c:f>
              <c:numCache>
                <c:formatCode>General</c:formatCode>
                <c:ptCount val="1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numCache>
            </c:numRef>
          </c:cat>
          <c:val>
            <c:numRef>
              <c:f>Sheet1!$B$2:$P$2</c:f>
              <c:numCache>
                <c:formatCode>#,##0</c:formatCode>
                <c:ptCount val="15"/>
                <c:pt idx="0">
                  <c:v>5267</c:v>
                </c:pt>
                <c:pt idx="1">
                  <c:v>5564</c:v>
                </c:pt>
                <c:pt idx="2">
                  <c:v>5266</c:v>
                </c:pt>
                <c:pt idx="3">
                  <c:v>5014</c:v>
                </c:pt>
                <c:pt idx="4">
                  <c:v>4831</c:v>
                </c:pt>
                <c:pt idx="5">
                  <c:v>5060</c:v>
                </c:pt>
                <c:pt idx="6">
                  <c:v>4617</c:v>
                </c:pt>
                <c:pt idx="7">
                  <c:v>4411</c:v>
                </c:pt>
                <c:pt idx="8">
                  <c:v>4403</c:v>
                </c:pt>
                <c:pt idx="9">
                  <c:v>4225</c:v>
                </c:pt>
                <c:pt idx="10">
                  <c:v>4277</c:v>
                </c:pt>
                <c:pt idx="11">
                  <c:v>4106</c:v>
                </c:pt>
                <c:pt idx="12">
                  <c:v>4229</c:v>
                </c:pt>
                <c:pt idx="13">
                  <c:v>3923</c:v>
                </c:pt>
                <c:pt idx="14">
                  <c:v>3738</c:v>
                </c:pt>
              </c:numCache>
            </c:numRef>
          </c:val>
          <c:smooth val="0"/>
        </c:ser>
        <c:dLbls>
          <c:showLegendKey val="0"/>
          <c:showVal val="0"/>
          <c:showCatName val="0"/>
          <c:showSerName val="0"/>
          <c:showPercent val="0"/>
          <c:showBubbleSize val="0"/>
        </c:dLbls>
        <c:smooth val="0"/>
        <c:axId val="295053232"/>
        <c:axId val="295053624"/>
      </c:lineChart>
      <c:catAx>
        <c:axId val="295053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95053624"/>
        <c:crosses val="autoZero"/>
        <c:auto val="1"/>
        <c:lblAlgn val="ctr"/>
        <c:lblOffset val="100"/>
        <c:noMultiLvlLbl val="0"/>
      </c:catAx>
      <c:valAx>
        <c:axId val="295053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95053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ysClr val="windowText" lastClr="000000"/>
          </a:solidFill>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80" b="0" i="0" u="none" strike="noStrike" baseline="0">
                <a:solidFill>
                  <a:srgbClr val="000000"/>
                </a:solidFill>
                <a:latin typeface="Calibri"/>
                <a:ea typeface="Calibri"/>
                <a:cs typeface="Calibri"/>
              </a:defRPr>
            </a:pPr>
            <a:r>
              <a:rPr lang="en-US"/>
              <a:t>Racial Disparity in Poverty Rates, 2009 - 2014</a:t>
            </a:r>
          </a:p>
        </c:rich>
      </c:tx>
      <c:layout/>
      <c:overlay val="0"/>
      <c:spPr>
        <a:noFill/>
        <a:ln w="25400">
          <a:noFill/>
        </a:ln>
      </c:spPr>
    </c:title>
    <c:autoTitleDeleted val="0"/>
    <c:plotArea>
      <c:layout/>
      <c:barChart>
        <c:barDir val="col"/>
        <c:grouping val="clustered"/>
        <c:varyColors val="0"/>
        <c:ser>
          <c:idx val="1"/>
          <c:order val="0"/>
          <c:tx>
            <c:strRef>
              <c:f>Sheet1!$I$17</c:f>
              <c:strCache>
                <c:ptCount val="1"/>
                <c:pt idx="0">
                  <c:v>7-County People of Color</c:v>
                </c:pt>
              </c:strCache>
            </c:strRef>
          </c:tx>
          <c:spPr>
            <a:solidFill>
              <a:schemeClr val="accent1">
                <a:lumMod val="75000"/>
              </a:schemeClr>
            </a:solidFill>
            <a:ln>
              <a:solidFill>
                <a:schemeClr val="accent1">
                  <a:lumMod val="75000"/>
                </a:schemeClr>
              </a:solidFill>
            </a:ln>
            <a:effectLst/>
          </c:spPr>
          <c:invertIfNegative val="0"/>
          <c:dLbls>
            <c:dLbl>
              <c:idx val="5"/>
              <c:layout/>
              <c:spPr>
                <a:noFill/>
                <a:ln w="25400">
                  <a:noFill/>
                </a:ln>
              </c:spPr>
              <c:txPr>
                <a:bodyPr/>
                <a:lstStyle/>
                <a:p>
                  <a:pPr>
                    <a:defRPr sz="1200" b="0" i="0" u="none" strike="noStrike" baseline="0">
                      <a:solidFill>
                        <a:srgbClr val="000000"/>
                      </a:solidFill>
                      <a:latin typeface="Calibri"/>
                      <a:ea typeface="Calibri"/>
                      <a:cs typeface="Calibri"/>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Sheet1!$B$2:$G$2</c:f>
              <c:numCache>
                <c:formatCode>General</c:formatCode>
                <c:ptCount val="6"/>
                <c:pt idx="0">
                  <c:v>2009</c:v>
                </c:pt>
                <c:pt idx="1">
                  <c:v>2010</c:v>
                </c:pt>
                <c:pt idx="2">
                  <c:v>2011</c:v>
                </c:pt>
                <c:pt idx="3">
                  <c:v>2012</c:v>
                </c:pt>
                <c:pt idx="4">
                  <c:v>2013</c:v>
                </c:pt>
                <c:pt idx="5">
                  <c:v>2014</c:v>
                </c:pt>
              </c:numCache>
            </c:numRef>
          </c:cat>
          <c:val>
            <c:numRef>
              <c:f>Sheet1!$B$10:$G$10</c:f>
              <c:numCache>
                <c:formatCode>0.0%</c:formatCode>
                <c:ptCount val="6"/>
                <c:pt idx="0">
                  <c:v>0.23111059696072855</c:v>
                </c:pt>
                <c:pt idx="1">
                  <c:v>0.24001238413493475</c:v>
                </c:pt>
                <c:pt idx="2">
                  <c:v>0.2888042579490841</c:v>
                </c:pt>
                <c:pt idx="3">
                  <c:v>0.24940977338584661</c:v>
                </c:pt>
                <c:pt idx="4">
                  <c:v>0.26486724223500563</c:v>
                </c:pt>
                <c:pt idx="5">
                  <c:v>0.25278356798615131</c:v>
                </c:pt>
              </c:numCache>
            </c:numRef>
          </c:val>
        </c:ser>
        <c:ser>
          <c:idx val="3"/>
          <c:order val="1"/>
          <c:tx>
            <c:strRef>
              <c:f>Sheet1!$I$18</c:f>
              <c:strCache>
                <c:ptCount val="1"/>
                <c:pt idx="0">
                  <c:v>7-County Whites</c:v>
                </c:pt>
              </c:strCache>
            </c:strRef>
          </c:tx>
          <c:spPr>
            <a:solidFill>
              <a:srgbClr val="2E75B6">
                <a:alpha val="65098"/>
              </a:srgbClr>
            </a:solidFill>
            <a:ln w="19050">
              <a:solidFill>
                <a:schemeClr val="accent1">
                  <a:lumMod val="50000"/>
                </a:schemeClr>
              </a:solidFill>
              <a:prstDash val="solid"/>
            </a:ln>
            <a:effectLst/>
          </c:spPr>
          <c:invertIfNegative val="0"/>
          <c:dLbls>
            <c:dLbl>
              <c:idx val="5"/>
              <c:layout>
                <c:manualLayout>
                  <c:x val="2.9327903745359125E-3"/>
                  <c:y val="6.0674161597746553E-3"/>
                </c:manualLayout>
              </c:layout>
              <c:spPr>
                <a:noFill/>
                <a:ln w="25400">
                  <a:noFill/>
                </a:ln>
              </c:spPr>
              <c:txPr>
                <a:bodyPr/>
                <a:lstStyle/>
                <a:p>
                  <a:pPr>
                    <a:defRPr sz="1200" b="0" i="0" u="none" strike="noStrike" baseline="0">
                      <a:solidFill>
                        <a:srgbClr val="000000"/>
                      </a:solidFill>
                      <a:latin typeface="Calibri"/>
                      <a:ea typeface="Calibri"/>
                      <a:cs typeface="Calibri"/>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Sheet1!$B$2:$G$2</c:f>
              <c:numCache>
                <c:formatCode>General</c:formatCode>
                <c:ptCount val="6"/>
                <c:pt idx="0">
                  <c:v>2009</c:v>
                </c:pt>
                <c:pt idx="1">
                  <c:v>2010</c:v>
                </c:pt>
                <c:pt idx="2">
                  <c:v>2011</c:v>
                </c:pt>
                <c:pt idx="3">
                  <c:v>2012</c:v>
                </c:pt>
                <c:pt idx="4">
                  <c:v>2013</c:v>
                </c:pt>
                <c:pt idx="5">
                  <c:v>2014</c:v>
                </c:pt>
              </c:numCache>
            </c:numRef>
          </c:cat>
          <c:val>
            <c:numRef>
              <c:f>Sheet1!$B$26:$G$26</c:f>
              <c:numCache>
                <c:formatCode>0.0%</c:formatCode>
                <c:ptCount val="6"/>
                <c:pt idx="0">
                  <c:v>4.7857142857142862E-2</c:v>
                </c:pt>
                <c:pt idx="1">
                  <c:v>5.0142857142857149E-2</c:v>
                </c:pt>
                <c:pt idx="2">
                  <c:v>5.2714285714285714E-2</c:v>
                </c:pt>
                <c:pt idx="3">
                  <c:v>5.4714285714285715E-2</c:v>
                </c:pt>
                <c:pt idx="4">
                  <c:v>5.6000000000000001E-2</c:v>
                </c:pt>
                <c:pt idx="5">
                  <c:v>5.5857142857142862E-2</c:v>
                </c:pt>
              </c:numCache>
            </c:numRef>
          </c:val>
        </c:ser>
        <c:ser>
          <c:idx val="0"/>
          <c:order val="2"/>
          <c:tx>
            <c:strRef>
              <c:f>Sheet1!$I$15</c:f>
              <c:strCache>
                <c:ptCount val="1"/>
                <c:pt idx="0">
                  <c:v>Ramsey County People of Color</c:v>
                </c:pt>
              </c:strCache>
            </c:strRef>
          </c:tx>
          <c:spPr>
            <a:solidFill>
              <a:srgbClr val="6C0000"/>
            </a:solidFill>
            <a:ln>
              <a:solidFill>
                <a:srgbClr val="6C0000"/>
              </a:solidFill>
            </a:ln>
            <a:effectLst/>
          </c:spPr>
          <c:invertIfNegative val="0"/>
          <c:dLbls>
            <c:dLbl>
              <c:idx val="5"/>
              <c:layout/>
              <c:spPr>
                <a:noFill/>
                <a:ln w="25400">
                  <a:noFill/>
                </a:ln>
              </c:spPr>
              <c:txPr>
                <a:bodyPr/>
                <a:lstStyle/>
                <a:p>
                  <a:pPr>
                    <a:defRPr sz="1200" b="0" i="0" u="none" strike="noStrike" baseline="0">
                      <a:solidFill>
                        <a:srgbClr val="000000"/>
                      </a:solidFill>
                      <a:latin typeface="Calibri"/>
                      <a:ea typeface="Calibri"/>
                      <a:cs typeface="Calibri"/>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Sheet1!$B$2:$G$2</c:f>
              <c:numCache>
                <c:formatCode>General</c:formatCode>
                <c:ptCount val="6"/>
                <c:pt idx="0">
                  <c:v>2009</c:v>
                </c:pt>
                <c:pt idx="1">
                  <c:v>2010</c:v>
                </c:pt>
                <c:pt idx="2">
                  <c:v>2011</c:v>
                </c:pt>
                <c:pt idx="3">
                  <c:v>2012</c:v>
                </c:pt>
                <c:pt idx="4">
                  <c:v>2013</c:v>
                </c:pt>
                <c:pt idx="5">
                  <c:v>2014</c:v>
                </c:pt>
              </c:numCache>
            </c:numRef>
          </c:cat>
          <c:val>
            <c:numRef>
              <c:f>Sheet1!$B$7:$G$7</c:f>
              <c:numCache>
                <c:formatCode>0.0%</c:formatCode>
                <c:ptCount val="6"/>
                <c:pt idx="0">
                  <c:v>0.29831357941076869</c:v>
                </c:pt>
                <c:pt idx="1">
                  <c:v>0.31268310365523921</c:v>
                </c:pt>
                <c:pt idx="2">
                  <c:v>0.32024046937772765</c:v>
                </c:pt>
                <c:pt idx="3">
                  <c:v>0.32485878891056069</c:v>
                </c:pt>
                <c:pt idx="4">
                  <c:v>0.32121701961465021</c:v>
                </c:pt>
                <c:pt idx="5">
                  <c:v>0.316032909436405</c:v>
                </c:pt>
              </c:numCache>
            </c:numRef>
          </c:val>
        </c:ser>
        <c:ser>
          <c:idx val="2"/>
          <c:order val="3"/>
          <c:tx>
            <c:strRef>
              <c:f>Sheet1!$I$16</c:f>
              <c:strCache>
                <c:ptCount val="1"/>
                <c:pt idx="0">
                  <c:v>Ramsey County Whites</c:v>
                </c:pt>
              </c:strCache>
            </c:strRef>
          </c:tx>
          <c:spPr>
            <a:solidFill>
              <a:srgbClr val="6C0000">
                <a:alpha val="65098"/>
              </a:srgbClr>
            </a:solidFill>
            <a:ln w="19050">
              <a:solidFill>
                <a:srgbClr val="6C0000"/>
              </a:solidFill>
              <a:prstDash val="solid"/>
            </a:ln>
            <a:effectLst/>
          </c:spPr>
          <c:invertIfNegative val="0"/>
          <c:dLbls>
            <c:dLbl>
              <c:idx val="5"/>
              <c:layout>
                <c:manualLayout>
                  <c:x val="1.0264766310875318E-2"/>
                  <c:y val="-2.0224720532582186E-3"/>
                </c:manualLayout>
              </c:layout>
              <c:spPr>
                <a:noFill/>
                <a:ln w="25400">
                  <a:noFill/>
                </a:ln>
              </c:spPr>
              <c:txPr>
                <a:bodyPr/>
                <a:lstStyle/>
                <a:p>
                  <a:pPr>
                    <a:defRPr sz="1200" b="0" i="0" u="none" strike="noStrike" baseline="0">
                      <a:solidFill>
                        <a:srgbClr val="000000"/>
                      </a:solidFill>
                      <a:latin typeface="Calibri"/>
                      <a:ea typeface="Calibri"/>
                      <a:cs typeface="Calibri"/>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Sheet1!$B$2:$G$2</c:f>
              <c:numCache>
                <c:formatCode>General</c:formatCode>
                <c:ptCount val="6"/>
                <c:pt idx="0">
                  <c:v>2009</c:v>
                </c:pt>
                <c:pt idx="1">
                  <c:v>2010</c:v>
                </c:pt>
                <c:pt idx="2">
                  <c:v>2011</c:v>
                </c:pt>
                <c:pt idx="3">
                  <c:v>2012</c:v>
                </c:pt>
                <c:pt idx="4">
                  <c:v>2013</c:v>
                </c:pt>
                <c:pt idx="5">
                  <c:v>2014</c:v>
                </c:pt>
              </c:numCache>
            </c:numRef>
          </c:cat>
          <c:val>
            <c:numRef>
              <c:f>Sheet1!$B$23:$G$23</c:f>
              <c:numCache>
                <c:formatCode>0.0%</c:formatCode>
                <c:ptCount val="6"/>
                <c:pt idx="0">
                  <c:v>7.8E-2</c:v>
                </c:pt>
                <c:pt idx="1">
                  <c:v>8.3000000000000004E-2</c:v>
                </c:pt>
                <c:pt idx="2">
                  <c:v>8.5000000000000006E-2</c:v>
                </c:pt>
                <c:pt idx="3">
                  <c:v>8.6999999999999994E-2</c:v>
                </c:pt>
                <c:pt idx="4">
                  <c:v>8.7999999999999995E-2</c:v>
                </c:pt>
                <c:pt idx="5">
                  <c:v>8.7999999999999995E-2</c:v>
                </c:pt>
              </c:numCache>
            </c:numRef>
          </c:val>
        </c:ser>
        <c:dLbls>
          <c:showLegendKey val="0"/>
          <c:showVal val="0"/>
          <c:showCatName val="0"/>
          <c:showSerName val="0"/>
          <c:showPercent val="0"/>
          <c:showBubbleSize val="0"/>
        </c:dLbls>
        <c:gapWidth val="102"/>
        <c:overlap val="-10"/>
        <c:axId val="142907592"/>
        <c:axId val="142906416"/>
      </c:barChart>
      <c:catAx>
        <c:axId val="142907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vert="horz"/>
          <a:lstStyle/>
          <a:p>
            <a:pPr>
              <a:defRPr sz="1400" b="0" i="0" u="none" strike="noStrike" baseline="0">
                <a:solidFill>
                  <a:srgbClr val="000000"/>
                </a:solidFill>
                <a:latin typeface="Calibri"/>
                <a:ea typeface="Calibri"/>
                <a:cs typeface="Calibri"/>
              </a:defRPr>
            </a:pPr>
            <a:endParaRPr lang="en-US"/>
          </a:p>
        </c:txPr>
        <c:crossAx val="142906416"/>
        <c:crosses val="autoZero"/>
        <c:auto val="1"/>
        <c:lblAlgn val="ctr"/>
        <c:lblOffset val="100"/>
        <c:noMultiLvlLbl val="0"/>
      </c:catAx>
      <c:valAx>
        <c:axId val="14290641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ln w="6350">
            <a:noFill/>
          </a:ln>
        </c:spPr>
        <c:txPr>
          <a:bodyPr rot="0" vert="horz"/>
          <a:lstStyle/>
          <a:p>
            <a:pPr>
              <a:defRPr sz="1400" b="0" i="0" u="none" strike="noStrike" baseline="0">
                <a:solidFill>
                  <a:srgbClr val="000000"/>
                </a:solidFill>
                <a:latin typeface="Calibri"/>
                <a:ea typeface="Calibri"/>
                <a:cs typeface="Calibri"/>
              </a:defRPr>
            </a:pPr>
            <a:endParaRPr lang="en-US"/>
          </a:p>
        </c:txPr>
        <c:crossAx val="142907592"/>
        <c:crosses val="autoZero"/>
        <c:crossBetween val="between"/>
      </c:valAx>
      <c:spPr>
        <a:noFill/>
        <a:ln w="25400">
          <a:noFill/>
        </a:ln>
      </c:spPr>
    </c:plotArea>
    <c:legend>
      <c:legendPos val="b"/>
      <c:layout/>
      <c:overlay val="0"/>
      <c:spPr>
        <a:noFill/>
        <a:ln w="25400">
          <a:noFill/>
        </a:ln>
      </c:spPr>
      <c:txPr>
        <a:bodyPr/>
        <a:lstStyle/>
        <a:p>
          <a:pPr>
            <a:defRPr sz="1285" b="0" i="0" u="none" strike="noStrike" baseline="0">
              <a:solidFill>
                <a:srgbClr val="000000"/>
              </a:solidFill>
              <a:latin typeface="Calibri"/>
              <a:ea typeface="Calibri"/>
              <a:cs typeface="Calibri"/>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b="0" i="0" u="none" strike="noStrike" baseline="0">
          <a:solidFill>
            <a:srgbClr val="000000"/>
          </a:solidFill>
          <a:latin typeface="Calibri"/>
          <a:ea typeface="Calibri"/>
          <a:cs typeface="Calibri"/>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US"/>
              <a:t>Poverty disparity, 2014</a:t>
            </a:r>
          </a:p>
        </c:rich>
      </c:tx>
      <c:layout/>
      <c:overlay val="0"/>
      <c:spPr>
        <a:noFill/>
        <a:ln>
          <a:noFill/>
        </a:ln>
        <a:effectLst/>
      </c:spPr>
      <c:txPr>
        <a:bodyPr rot="0" spcFirstLastPara="1" vertOverflow="ellipsis" vert="horz" wrap="square" anchor="ctr" anchorCtr="1"/>
        <a:lstStyle/>
        <a:p>
          <a:pPr>
            <a:defRPr sz="1680" b="0"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8.9682962722091919E-2"/>
          <c:y val="8.6533361523694299E-2"/>
          <c:w val="0.89418526343406091"/>
          <c:h val="0.63553209120484633"/>
        </c:manualLayout>
      </c:layout>
      <c:barChart>
        <c:barDir val="col"/>
        <c:grouping val="clustered"/>
        <c:varyColors val="0"/>
        <c:ser>
          <c:idx val="3"/>
          <c:order val="0"/>
          <c:tx>
            <c:strRef>
              <c:f>Sheet1!$I$18</c:f>
              <c:strCache>
                <c:ptCount val="1"/>
                <c:pt idx="0">
                  <c:v>7-County Whites</c:v>
                </c:pt>
              </c:strCache>
            </c:strRef>
          </c:tx>
          <c:spPr>
            <a:solidFill>
              <a:schemeClr val="accent1">
                <a:lumMod val="20000"/>
                <a:lumOff val="80000"/>
              </a:schemeClr>
            </a:solidFill>
            <a:ln w="19050">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Sheet1!$G$18</c:f>
              <c:numCache>
                <c:formatCode>General</c:formatCode>
                <c:ptCount val="1"/>
                <c:pt idx="0">
                  <c:v>2014</c:v>
                </c:pt>
              </c:numCache>
            </c:numRef>
          </c:cat>
          <c:val>
            <c:numRef>
              <c:f>Sheet1!$G$26</c:f>
              <c:numCache>
                <c:formatCode>0.0%</c:formatCode>
                <c:ptCount val="1"/>
                <c:pt idx="0">
                  <c:v>5.5857142857142862E-2</c:v>
                </c:pt>
              </c:numCache>
            </c:numRef>
          </c:val>
        </c:ser>
        <c:ser>
          <c:idx val="2"/>
          <c:order val="1"/>
          <c:tx>
            <c:strRef>
              <c:f>Sheet1!$I$17</c:f>
              <c:strCache>
                <c:ptCount val="1"/>
                <c:pt idx="0">
                  <c:v>7-County People of Color</c:v>
                </c:pt>
              </c:strCache>
            </c:strRef>
          </c:tx>
          <c:spPr>
            <a:solidFill>
              <a:schemeClr val="accent1"/>
            </a:solidFill>
            <a:ln>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Sheet1!$G$18</c:f>
              <c:numCache>
                <c:formatCode>General</c:formatCode>
                <c:ptCount val="1"/>
                <c:pt idx="0">
                  <c:v>2014</c:v>
                </c:pt>
              </c:numCache>
            </c:numRef>
          </c:cat>
          <c:val>
            <c:numRef>
              <c:f>Sheet1!$G$10</c:f>
              <c:numCache>
                <c:formatCode>0.0%</c:formatCode>
                <c:ptCount val="1"/>
                <c:pt idx="0">
                  <c:v>0.25278356798615131</c:v>
                </c:pt>
              </c:numCache>
            </c:numRef>
          </c:val>
        </c:ser>
        <c:ser>
          <c:idx val="1"/>
          <c:order val="2"/>
          <c:tx>
            <c:strRef>
              <c:f>Sheet1!$I$16</c:f>
              <c:strCache>
                <c:ptCount val="1"/>
                <c:pt idx="0">
                  <c:v>Ramsey County Whites</c:v>
                </c:pt>
              </c:strCache>
            </c:strRef>
          </c:tx>
          <c:spPr>
            <a:solidFill>
              <a:srgbClr val="800000">
                <a:alpha val="54902"/>
              </a:srgbClr>
            </a:solidFill>
            <a:ln w="19050">
              <a:solidFill>
                <a:srgbClr val="74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Sheet1!$G$18</c:f>
              <c:numCache>
                <c:formatCode>General</c:formatCode>
                <c:ptCount val="1"/>
                <c:pt idx="0">
                  <c:v>2014</c:v>
                </c:pt>
              </c:numCache>
            </c:numRef>
          </c:cat>
          <c:val>
            <c:numRef>
              <c:f>Sheet1!$G$23</c:f>
              <c:numCache>
                <c:formatCode>0.0%</c:formatCode>
                <c:ptCount val="1"/>
                <c:pt idx="0">
                  <c:v>8.7999999999999995E-2</c:v>
                </c:pt>
              </c:numCache>
            </c:numRef>
          </c:val>
        </c:ser>
        <c:ser>
          <c:idx val="0"/>
          <c:order val="3"/>
          <c:tx>
            <c:strRef>
              <c:f>Sheet1!$I$15</c:f>
              <c:strCache>
                <c:ptCount val="1"/>
                <c:pt idx="0">
                  <c:v>Ramsey County People of Color</c:v>
                </c:pt>
              </c:strCache>
            </c:strRef>
          </c:tx>
          <c:spPr>
            <a:solidFill>
              <a:srgbClr val="740000"/>
            </a:solidFill>
            <a:ln>
              <a:solidFill>
                <a:srgbClr val="74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Sheet1!$G$18</c:f>
              <c:numCache>
                <c:formatCode>General</c:formatCode>
                <c:ptCount val="1"/>
                <c:pt idx="0">
                  <c:v>2014</c:v>
                </c:pt>
              </c:numCache>
            </c:numRef>
          </c:cat>
          <c:val>
            <c:numRef>
              <c:f>Sheet1!$G$7</c:f>
              <c:numCache>
                <c:formatCode>0.0%</c:formatCode>
                <c:ptCount val="1"/>
                <c:pt idx="0">
                  <c:v>0.316032909436405</c:v>
                </c:pt>
              </c:numCache>
            </c:numRef>
          </c:val>
        </c:ser>
        <c:dLbls>
          <c:showLegendKey val="0"/>
          <c:showVal val="0"/>
          <c:showCatName val="0"/>
          <c:showSerName val="0"/>
          <c:showPercent val="0"/>
          <c:showBubbleSize val="0"/>
        </c:dLbls>
        <c:gapWidth val="180"/>
        <c:overlap val="-9"/>
        <c:axId val="289642720"/>
        <c:axId val="289643112"/>
      </c:barChart>
      <c:catAx>
        <c:axId val="289642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89643112"/>
        <c:crosses val="autoZero"/>
        <c:auto val="1"/>
        <c:lblAlgn val="ctr"/>
        <c:lblOffset val="100"/>
        <c:noMultiLvlLbl val="0"/>
      </c:catAx>
      <c:valAx>
        <c:axId val="2896431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289642720"/>
        <c:crosses val="autoZero"/>
        <c:crossBetween val="between"/>
      </c:valAx>
      <c:spPr>
        <a:noFill/>
        <a:ln>
          <a:noFill/>
        </a:ln>
        <a:effectLst/>
      </c:spPr>
    </c:plotArea>
    <c:legend>
      <c:legendPos val="b"/>
      <c:layout>
        <c:manualLayout>
          <c:xMode val="edge"/>
          <c:yMode val="edge"/>
          <c:x val="0.31272858157712163"/>
          <c:y val="0.80135833140679724"/>
          <c:w val="0.51826227654548618"/>
          <c:h val="0.156149001247057"/>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4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ysClr val="windowText" lastClr="000000"/>
                </a:solidFill>
                <a:latin typeface="+mn-lt"/>
                <a:ea typeface="+mn-ea"/>
                <a:cs typeface="+mn-cs"/>
              </a:defRPr>
            </a:pPr>
            <a:r>
              <a:rPr lang="en-US" sz="1600"/>
              <a:t>Racial Disparity in Employment and Median Household Income, 2009 - 2014</a:t>
            </a:r>
          </a:p>
        </c:rich>
      </c:tx>
      <c:layout/>
      <c:overlay val="0"/>
      <c:spPr>
        <a:noFill/>
        <a:ln>
          <a:noFill/>
        </a:ln>
        <a:effectLst/>
      </c:spPr>
      <c:txPr>
        <a:bodyPr rot="0" spcFirstLastPara="1" vertOverflow="ellipsis" vert="horz" wrap="square" anchor="ctr" anchorCtr="1"/>
        <a:lstStyle/>
        <a:p>
          <a:pPr>
            <a:defRPr sz="16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7.2905917924490832E-2"/>
          <c:y val="0.12344812745181044"/>
          <c:w val="0.91096230823166202"/>
          <c:h val="0.5569949860313157"/>
        </c:manualLayout>
      </c:layout>
      <c:lineChart>
        <c:grouping val="standard"/>
        <c:varyColors val="0"/>
        <c:ser>
          <c:idx val="0"/>
          <c:order val="0"/>
          <c:tx>
            <c:strRef>
              <c:f>Sheet3!$A$2</c:f>
              <c:strCache>
                <c:ptCount val="1"/>
                <c:pt idx="0">
                  <c:v>Employment (people of color)/Employment (non-Hispanic whites)</c:v>
                </c:pt>
              </c:strCache>
            </c:strRef>
          </c:tx>
          <c:spPr>
            <a:ln w="28575" cap="rnd">
              <a:solidFill>
                <a:schemeClr val="accent1"/>
              </a:solidFill>
              <a:round/>
            </a:ln>
            <a:effectLst/>
          </c:spPr>
          <c:marker>
            <c:symbol val="none"/>
          </c:marker>
          <c:dLbls>
            <c:dLbl>
              <c:idx val="0"/>
              <c:layout>
                <c:manualLayout>
                  <c:x val="-5.5727946006017617E-2"/>
                  <c:y val="1.416422244871523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Sheet3!$B$1:$G$1</c:f>
              <c:numCache>
                <c:formatCode>General</c:formatCode>
                <c:ptCount val="6"/>
                <c:pt idx="0">
                  <c:v>2009</c:v>
                </c:pt>
                <c:pt idx="1">
                  <c:v>2010</c:v>
                </c:pt>
                <c:pt idx="2">
                  <c:v>2011</c:v>
                </c:pt>
                <c:pt idx="3">
                  <c:v>2012</c:v>
                </c:pt>
                <c:pt idx="4">
                  <c:v>2013</c:v>
                </c:pt>
                <c:pt idx="5">
                  <c:v>2014</c:v>
                </c:pt>
              </c:numCache>
            </c:numRef>
          </c:cat>
          <c:val>
            <c:numRef>
              <c:f>Sheet3!$B$2:$G$2</c:f>
              <c:numCache>
                <c:formatCode>0.00</c:formatCode>
                <c:ptCount val="6"/>
                <c:pt idx="0">
                  <c:v>0.89414758269720096</c:v>
                </c:pt>
                <c:pt idx="1">
                  <c:v>0.97286148501953984</c:v>
                </c:pt>
                <c:pt idx="2">
                  <c:v>0.97918492550394387</c:v>
                </c:pt>
                <c:pt idx="3">
                  <c:v>0.83294930875576045</c:v>
                </c:pt>
                <c:pt idx="4">
                  <c:v>0.96274250440917108</c:v>
                </c:pt>
                <c:pt idx="5">
                  <c:v>0.92615384615384611</c:v>
                </c:pt>
              </c:numCache>
            </c:numRef>
          </c:val>
          <c:smooth val="0"/>
        </c:ser>
        <c:ser>
          <c:idx val="1"/>
          <c:order val="1"/>
          <c:tx>
            <c:strRef>
              <c:f>Sheet3!$A$3</c:f>
              <c:strCache>
                <c:ptCount val="1"/>
                <c:pt idx="0">
                  <c:v>Median Household Income (people of color)/Median Household Income (non-Hispanic whites)</c:v>
                </c:pt>
              </c:strCache>
            </c:strRef>
          </c:tx>
          <c:spPr>
            <a:ln w="28575" cap="rnd">
              <a:solidFill>
                <a:schemeClr val="accent2"/>
              </a:solidFill>
              <a:round/>
            </a:ln>
            <a:effectLst/>
          </c:spPr>
          <c:marker>
            <c:symbol val="none"/>
          </c:marker>
          <c:dLbls>
            <c:dLbl>
              <c:idx val="0"/>
              <c:layout>
                <c:manualLayout>
                  <c:x val="-5.8660995795808017E-2"/>
                  <c:y val="2.0234603498164253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Sheet3!$B$1:$G$1</c:f>
              <c:numCache>
                <c:formatCode>General</c:formatCode>
                <c:ptCount val="6"/>
                <c:pt idx="0">
                  <c:v>2009</c:v>
                </c:pt>
                <c:pt idx="1">
                  <c:v>2010</c:v>
                </c:pt>
                <c:pt idx="2">
                  <c:v>2011</c:v>
                </c:pt>
                <c:pt idx="3">
                  <c:v>2012</c:v>
                </c:pt>
                <c:pt idx="4">
                  <c:v>2013</c:v>
                </c:pt>
                <c:pt idx="5">
                  <c:v>2014</c:v>
                </c:pt>
              </c:numCache>
            </c:numRef>
          </c:cat>
          <c:val>
            <c:numRef>
              <c:f>Sheet3!$B$3:$G$3</c:f>
              <c:numCache>
                <c:formatCode>0.00</c:formatCode>
                <c:ptCount val="6"/>
                <c:pt idx="0">
                  <c:v>0.66049233531280205</c:v>
                </c:pt>
                <c:pt idx="1">
                  <c:v>0.64577331537766569</c:v>
                </c:pt>
                <c:pt idx="2">
                  <c:v>0.63651390964356169</c:v>
                </c:pt>
                <c:pt idx="3">
                  <c:v>0.62389247564268113</c:v>
                </c:pt>
                <c:pt idx="4">
                  <c:v>0.62511524816580111</c:v>
                </c:pt>
                <c:pt idx="5">
                  <c:v>0.51162927049272744</c:v>
                </c:pt>
              </c:numCache>
            </c:numRef>
          </c:val>
          <c:smooth val="0"/>
        </c:ser>
        <c:dLbls>
          <c:showLegendKey val="0"/>
          <c:showVal val="0"/>
          <c:showCatName val="0"/>
          <c:showSerName val="0"/>
          <c:showPercent val="0"/>
          <c:showBubbleSize val="0"/>
        </c:dLbls>
        <c:smooth val="0"/>
        <c:axId val="295287976"/>
        <c:axId val="295288368"/>
      </c:lineChart>
      <c:catAx>
        <c:axId val="295287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5288368"/>
        <c:crosses val="autoZero"/>
        <c:auto val="1"/>
        <c:lblAlgn val="ctr"/>
        <c:lblOffset val="100"/>
        <c:noMultiLvlLbl val="0"/>
      </c:catAx>
      <c:valAx>
        <c:axId val="295288368"/>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5287976"/>
        <c:crosses val="autoZero"/>
        <c:crossBetween val="between"/>
      </c:valAx>
      <c:spPr>
        <a:noFill/>
        <a:ln>
          <a:noFill/>
        </a:ln>
        <a:effectLst/>
      </c:spPr>
    </c:plotArea>
    <c:plotVisOnly val="1"/>
    <c:dispBlanksAs val="gap"/>
    <c:showDLblsOverMax val="0"/>
  </c:chart>
  <c:spPr>
    <a:noFill/>
    <a:ln>
      <a:noFill/>
    </a:ln>
    <a:effectLst/>
  </c:spPr>
  <c:txPr>
    <a:bodyPr/>
    <a:lstStyle/>
    <a:p>
      <a:pPr>
        <a:defRPr sz="1600">
          <a:solidFill>
            <a:sysClr val="windowText" lastClr="000000"/>
          </a:solidFill>
        </a:defRPr>
      </a:pPr>
      <a:endParaRPr lang="en-US"/>
    </a:p>
  </c:txPr>
  <c:externalData r:id="rId4">
    <c:autoUpdate val="0"/>
  </c:externalData>
  <c:userShapes r:id="rId5"/>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ysClr val="windowText" lastClr="000000"/>
                </a:solidFill>
                <a:latin typeface="+mn-lt"/>
                <a:ea typeface="+mn-ea"/>
                <a:cs typeface="+mn-cs"/>
              </a:defRPr>
            </a:pPr>
            <a:r>
              <a:rPr lang="en-US"/>
              <a:t>Voter turnout as a percentage of eligible voters, 2004; 2008 and 2012</a:t>
            </a:r>
          </a:p>
        </c:rich>
      </c:tx>
      <c:layout>
        <c:manualLayout>
          <c:xMode val="edge"/>
          <c:yMode val="edge"/>
          <c:x val="0.1658791435792748"/>
          <c:y val="2.3146325459317582E-3"/>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tx>
            <c:strRef>
              <c:f>Sheet1!$A$6</c:f>
              <c:strCache>
                <c:ptCount val="1"/>
                <c:pt idx="0">
                  <c:v>Ramsey</c:v>
                </c:pt>
              </c:strCache>
            </c:strRef>
          </c:tx>
          <c:spPr>
            <a:solidFill>
              <a:srgbClr val="80000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Sheet1!$B$1:$D$1</c:f>
              <c:numCache>
                <c:formatCode>General</c:formatCode>
                <c:ptCount val="3"/>
                <c:pt idx="0">
                  <c:v>2004</c:v>
                </c:pt>
                <c:pt idx="1">
                  <c:v>2008</c:v>
                </c:pt>
                <c:pt idx="2">
                  <c:v>2012</c:v>
                </c:pt>
              </c:numCache>
            </c:numRef>
          </c:cat>
          <c:val>
            <c:numRef>
              <c:f>Sheet1!$B$6:$D$6</c:f>
              <c:numCache>
                <c:formatCode>0.0%</c:formatCode>
                <c:ptCount val="3"/>
                <c:pt idx="0">
                  <c:v>0.7208</c:v>
                </c:pt>
                <c:pt idx="1">
                  <c:v>0.71899999999999997</c:v>
                </c:pt>
                <c:pt idx="2">
                  <c:v>0.69799999999999995</c:v>
                </c:pt>
              </c:numCache>
            </c:numRef>
          </c:val>
        </c:ser>
        <c:ser>
          <c:idx val="1"/>
          <c:order val="1"/>
          <c:tx>
            <c:strRef>
              <c:f>Sheet1!$A$10</c:f>
              <c:strCache>
                <c:ptCount val="1"/>
                <c:pt idx="0">
                  <c:v>7-County</c:v>
                </c:pt>
              </c:strCache>
            </c:strRef>
          </c:tx>
          <c:spPr>
            <a:solidFill>
              <a:srgbClr val="33669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Sheet1!$B$1:$D$1</c:f>
              <c:numCache>
                <c:formatCode>General</c:formatCode>
                <c:ptCount val="3"/>
                <c:pt idx="0">
                  <c:v>2004</c:v>
                </c:pt>
                <c:pt idx="1">
                  <c:v>2008</c:v>
                </c:pt>
                <c:pt idx="2">
                  <c:v>2012</c:v>
                </c:pt>
              </c:numCache>
            </c:numRef>
          </c:cat>
          <c:val>
            <c:numRef>
              <c:f>Sheet1!$B$10:$D$10</c:f>
              <c:numCache>
                <c:formatCode>0.0%</c:formatCode>
                <c:ptCount val="3"/>
                <c:pt idx="0">
                  <c:v>0.77432857142857148</c:v>
                </c:pt>
                <c:pt idx="1">
                  <c:v>0.76015714285714286</c:v>
                </c:pt>
                <c:pt idx="2">
                  <c:v>0.7530714285714285</c:v>
                </c:pt>
              </c:numCache>
            </c:numRef>
          </c:val>
        </c:ser>
        <c:dLbls>
          <c:showLegendKey val="0"/>
          <c:showVal val="0"/>
          <c:showCatName val="0"/>
          <c:showSerName val="0"/>
          <c:showPercent val="0"/>
          <c:showBubbleSize val="0"/>
        </c:dLbls>
        <c:gapWidth val="219"/>
        <c:overlap val="-27"/>
        <c:axId val="289868768"/>
        <c:axId val="289869160"/>
      </c:barChart>
      <c:catAx>
        <c:axId val="28986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89869160"/>
        <c:crosses val="autoZero"/>
        <c:auto val="1"/>
        <c:lblAlgn val="ctr"/>
        <c:lblOffset val="100"/>
        <c:noMultiLvlLbl val="0"/>
      </c:catAx>
      <c:valAx>
        <c:axId val="28986916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89868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en-US"/>
              <a:t>Percent of live births with low birthweight</a:t>
            </a:r>
          </a:p>
        </c:rich>
      </c:tx>
      <c:overlay val="0"/>
      <c:spPr>
        <a:noFill/>
        <a:ln>
          <a:no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6.1007004750427619E-2"/>
          <c:y val="9.5460840163555882E-2"/>
          <c:w val="0.92286264818962549"/>
          <c:h val="0.70730481870687911"/>
        </c:manualLayout>
      </c:layout>
      <c:lineChart>
        <c:grouping val="standard"/>
        <c:varyColors val="0"/>
        <c:ser>
          <c:idx val="1"/>
          <c:order val="0"/>
          <c:tx>
            <c:strRef>
              <c:f>Sheet1!$A$10</c:f>
              <c:strCache>
                <c:ptCount val="1"/>
                <c:pt idx="0">
                  <c:v>7 county</c:v>
                </c:pt>
              </c:strCache>
            </c:strRef>
          </c:tx>
          <c:spPr>
            <a:ln w="28575" cap="rnd">
              <a:solidFill>
                <a:schemeClr val="accent5"/>
              </a:solidFill>
              <a:round/>
            </a:ln>
            <a:effectLst/>
          </c:spPr>
          <c:marker>
            <c:symbol val="none"/>
          </c:marker>
          <c:dLbls>
            <c:dLbl>
              <c:idx val="4"/>
              <c:layout>
                <c:manualLayout>
                  <c:x val="-1.5432098765432212E-2"/>
                  <c:y val="0"/>
                </c:manualLayout>
              </c:layout>
              <c:showLegendKey val="0"/>
              <c:showVal val="1"/>
              <c:showCatName val="0"/>
              <c:showSerName val="0"/>
              <c:showPercent val="0"/>
              <c:showBubbleSize val="0"/>
              <c:extLst>
                <c:ext xmlns:c15="http://schemas.microsoft.com/office/drawing/2012/chart" uri="{CE6537A1-D6FC-4f65-9D91-7224C49458BB}"/>
              </c:extLst>
            </c:dLbl>
            <c:dLbl>
              <c:idx val="5"/>
              <c:showLegendKey val="0"/>
              <c:showVal val="1"/>
              <c:showCatName val="0"/>
              <c:showSerName val="0"/>
              <c:showPercent val="0"/>
              <c:showBubbleSize val="0"/>
              <c:extLst>
                <c:ext xmlns:c15="http://schemas.microsoft.com/office/drawing/2012/chart" uri="{CE6537A1-D6FC-4f65-9D91-7224C49458BB}"/>
              </c:extLst>
            </c:dLbl>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Sheet1!$B$2:$G$2</c:f>
              <c:numCache>
                <c:formatCode>General</c:formatCode>
                <c:ptCount val="6"/>
                <c:pt idx="0">
                  <c:v>2010</c:v>
                </c:pt>
                <c:pt idx="1">
                  <c:v>2011</c:v>
                </c:pt>
                <c:pt idx="2">
                  <c:v>2012</c:v>
                </c:pt>
                <c:pt idx="3">
                  <c:v>2013</c:v>
                </c:pt>
                <c:pt idx="4">
                  <c:v>2014</c:v>
                </c:pt>
                <c:pt idx="5">
                  <c:v>2015</c:v>
                </c:pt>
              </c:numCache>
            </c:numRef>
          </c:cat>
          <c:val>
            <c:numRef>
              <c:f>Sheet1!$B$10:$G$10</c:f>
              <c:numCache>
                <c:formatCode>0.0</c:formatCode>
                <c:ptCount val="6"/>
                <c:pt idx="0">
                  <c:v>6.177142857142857</c:v>
                </c:pt>
                <c:pt idx="1">
                  <c:v>6.3171428571428567</c:v>
                </c:pt>
                <c:pt idx="2">
                  <c:v>6.3428571428571425</c:v>
                </c:pt>
                <c:pt idx="3">
                  <c:v>6.5</c:v>
                </c:pt>
                <c:pt idx="4">
                  <c:v>6.5</c:v>
                </c:pt>
                <c:pt idx="5">
                  <c:v>6.4965138358142855</c:v>
                </c:pt>
              </c:numCache>
            </c:numRef>
          </c:val>
          <c:smooth val="0"/>
        </c:ser>
        <c:ser>
          <c:idx val="0"/>
          <c:order val="1"/>
          <c:tx>
            <c:strRef>
              <c:f>Sheet1!$A$7</c:f>
              <c:strCache>
                <c:ptCount val="1"/>
                <c:pt idx="0">
                  <c:v>Ramsey</c:v>
                </c:pt>
              </c:strCache>
            </c:strRef>
          </c:tx>
          <c:spPr>
            <a:ln w="28575" cap="rnd">
              <a:solidFill>
                <a:srgbClr val="700000"/>
              </a:solidFill>
              <a:round/>
            </a:ln>
            <a:effectLst/>
          </c:spPr>
          <c:marker>
            <c:symbol val="none"/>
          </c:marker>
          <c:dLbls>
            <c:dLbl>
              <c:idx val="4"/>
              <c:layout>
                <c:manualLayout>
                  <c:x val="-2.9320987654321101E-2"/>
                  <c:y val="2.3148148148148147E-3"/>
                </c:manualLayout>
              </c:layout>
              <c:spPr>
                <a:solidFill>
                  <a:sysClr val="window" lastClr="FFFFFF"/>
                </a:solid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5"/>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Sheet1!$B$2:$G$2</c:f>
              <c:numCache>
                <c:formatCode>General</c:formatCode>
                <c:ptCount val="6"/>
                <c:pt idx="0">
                  <c:v>2010</c:v>
                </c:pt>
                <c:pt idx="1">
                  <c:v>2011</c:v>
                </c:pt>
                <c:pt idx="2">
                  <c:v>2012</c:v>
                </c:pt>
                <c:pt idx="3">
                  <c:v>2013</c:v>
                </c:pt>
                <c:pt idx="4">
                  <c:v>2014</c:v>
                </c:pt>
                <c:pt idx="5">
                  <c:v>2015</c:v>
                </c:pt>
              </c:numCache>
            </c:numRef>
          </c:cat>
          <c:val>
            <c:numRef>
              <c:f>Sheet1!$B$7:$G$7</c:f>
              <c:numCache>
                <c:formatCode>0.0</c:formatCode>
                <c:ptCount val="6"/>
                <c:pt idx="0">
                  <c:v>7.11</c:v>
                </c:pt>
                <c:pt idx="1">
                  <c:v>7.2</c:v>
                </c:pt>
                <c:pt idx="2">
                  <c:v>7.3</c:v>
                </c:pt>
                <c:pt idx="3" formatCode="General">
                  <c:v>7.3</c:v>
                </c:pt>
                <c:pt idx="4" formatCode="General">
                  <c:v>7.3</c:v>
                </c:pt>
                <c:pt idx="5">
                  <c:v>7.2387218044999999</c:v>
                </c:pt>
              </c:numCache>
            </c:numRef>
          </c:val>
          <c:smooth val="0"/>
        </c:ser>
        <c:dLbls>
          <c:showLegendKey val="0"/>
          <c:showVal val="0"/>
          <c:showCatName val="0"/>
          <c:showSerName val="0"/>
          <c:showPercent val="0"/>
          <c:showBubbleSize val="0"/>
        </c:dLbls>
        <c:smooth val="0"/>
        <c:axId val="295054408"/>
        <c:axId val="295054800"/>
      </c:lineChart>
      <c:catAx>
        <c:axId val="295054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5054800"/>
        <c:crosses val="autoZero"/>
        <c:auto val="1"/>
        <c:lblAlgn val="ctr"/>
        <c:lblOffset val="100"/>
        <c:noMultiLvlLbl val="0"/>
      </c:catAx>
      <c:valAx>
        <c:axId val="29505480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5054408"/>
        <c:crosses val="autoZero"/>
        <c:crossBetween val="between"/>
      </c:valAx>
      <c:spPr>
        <a:noFill/>
        <a:ln>
          <a:noFill/>
        </a:ln>
        <a:effectLst/>
      </c:spPr>
    </c:plotArea>
    <c:legend>
      <c:legendPos val="b"/>
      <c:layout>
        <c:manualLayout>
          <c:xMode val="edge"/>
          <c:yMode val="edge"/>
          <c:x val="0.36368228689294413"/>
          <c:y val="0.89415464171668702"/>
          <c:w val="0.27263542621411169"/>
          <c:h val="5.1238612845341085E-2"/>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ysClr val="windowText" lastClr="000000"/>
          </a:solidFill>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r>
              <a:rPr lang="en-US"/>
              <a:t>Percent of adults who report inadequate social-emotional support</a:t>
            </a:r>
          </a:p>
        </c:rich>
      </c:tx>
      <c:overlay val="0"/>
      <c:spPr>
        <a:noFill/>
        <a:ln>
          <a:noFill/>
        </a:ln>
        <a:effectLst/>
      </c:spPr>
      <c:txPr>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7.2862368414735701E-2"/>
          <c:y val="0.16020869787109945"/>
          <c:w val="0.91101549387058711"/>
          <c:h val="0.65425890212175586"/>
        </c:manualLayout>
      </c:layout>
      <c:lineChart>
        <c:grouping val="standard"/>
        <c:varyColors val="0"/>
        <c:ser>
          <c:idx val="1"/>
          <c:order val="0"/>
          <c:tx>
            <c:strRef>
              <c:f>Sheet1!$A$10</c:f>
              <c:strCache>
                <c:ptCount val="1"/>
                <c:pt idx="0">
                  <c:v>7 county</c:v>
                </c:pt>
              </c:strCache>
            </c:strRef>
          </c:tx>
          <c:spPr>
            <a:ln w="28575" cap="rnd">
              <a:solidFill>
                <a:srgbClr val="0070C0"/>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Sheet1!$B$2:$G$2</c:f>
              <c:numCache>
                <c:formatCode>General</c:formatCode>
                <c:ptCount val="6"/>
                <c:pt idx="0">
                  <c:v>2010</c:v>
                </c:pt>
                <c:pt idx="1">
                  <c:v>2011</c:v>
                </c:pt>
                <c:pt idx="2">
                  <c:v>2012</c:v>
                </c:pt>
                <c:pt idx="3">
                  <c:v>2013</c:v>
                </c:pt>
                <c:pt idx="4">
                  <c:v>2014</c:v>
                </c:pt>
                <c:pt idx="5">
                  <c:v>2015</c:v>
                </c:pt>
              </c:numCache>
            </c:numRef>
          </c:cat>
          <c:val>
            <c:numRef>
              <c:f>Sheet1!$B$10:$F$10</c:f>
              <c:numCache>
                <c:formatCode>0.0</c:formatCode>
                <c:ptCount val="5"/>
                <c:pt idx="0">
                  <c:v>12.491428571428573</c:v>
                </c:pt>
                <c:pt idx="1">
                  <c:v>13.071428571428569</c:v>
                </c:pt>
                <c:pt idx="2">
                  <c:v>13.057142857142859</c:v>
                </c:pt>
                <c:pt idx="3">
                  <c:v>13.057142857142859</c:v>
                </c:pt>
                <c:pt idx="4">
                  <c:v>13.057142857142859</c:v>
                </c:pt>
              </c:numCache>
            </c:numRef>
          </c:val>
          <c:smooth val="0"/>
        </c:ser>
        <c:ser>
          <c:idx val="0"/>
          <c:order val="1"/>
          <c:tx>
            <c:strRef>
              <c:f>Sheet1!$A$7</c:f>
              <c:strCache>
                <c:ptCount val="1"/>
                <c:pt idx="0">
                  <c:v>Ramsey</c:v>
                </c:pt>
              </c:strCache>
            </c:strRef>
          </c:tx>
          <c:spPr>
            <a:ln w="28575" cap="rnd">
              <a:solidFill>
                <a:srgbClr val="760000"/>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Sheet1!$B$2:$G$2</c:f>
              <c:numCache>
                <c:formatCode>General</c:formatCode>
                <c:ptCount val="6"/>
                <c:pt idx="0">
                  <c:v>2010</c:v>
                </c:pt>
                <c:pt idx="1">
                  <c:v>2011</c:v>
                </c:pt>
                <c:pt idx="2">
                  <c:v>2012</c:v>
                </c:pt>
                <c:pt idx="3">
                  <c:v>2013</c:v>
                </c:pt>
                <c:pt idx="4">
                  <c:v>2014</c:v>
                </c:pt>
                <c:pt idx="5">
                  <c:v>2015</c:v>
                </c:pt>
              </c:numCache>
            </c:numRef>
          </c:cat>
          <c:val>
            <c:numRef>
              <c:f>Sheet1!$B$7:$F$7</c:f>
              <c:numCache>
                <c:formatCode>0.0</c:formatCode>
                <c:ptCount val="5"/>
                <c:pt idx="0">
                  <c:v>14.15</c:v>
                </c:pt>
                <c:pt idx="1">
                  <c:v>14.1</c:v>
                </c:pt>
                <c:pt idx="2">
                  <c:v>14.3</c:v>
                </c:pt>
                <c:pt idx="3">
                  <c:v>14.3</c:v>
                </c:pt>
                <c:pt idx="4">
                  <c:v>14.3</c:v>
                </c:pt>
              </c:numCache>
            </c:numRef>
          </c:val>
          <c:smooth val="0"/>
        </c:ser>
        <c:dLbls>
          <c:showLegendKey val="0"/>
          <c:showVal val="0"/>
          <c:showCatName val="0"/>
          <c:showSerName val="0"/>
          <c:showPercent val="0"/>
          <c:showBubbleSize val="0"/>
        </c:dLbls>
        <c:smooth val="0"/>
        <c:axId val="289233360"/>
        <c:axId val="289217080"/>
      </c:lineChart>
      <c:catAx>
        <c:axId val="28923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217080"/>
        <c:crosses val="autoZero"/>
        <c:auto val="1"/>
        <c:lblAlgn val="ctr"/>
        <c:lblOffset val="100"/>
        <c:noMultiLvlLbl val="0"/>
      </c:catAx>
      <c:valAx>
        <c:axId val="28921708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89233360"/>
        <c:crosses val="autoZero"/>
        <c:crossBetween val="between"/>
      </c:valAx>
      <c:spPr>
        <a:noFill/>
        <a:ln>
          <a:noFill/>
        </a:ln>
        <a:effectLst/>
      </c:spPr>
    </c:plotArea>
    <c:legend>
      <c:legendPos val="b"/>
      <c:layout>
        <c:manualLayout>
          <c:xMode val="edge"/>
          <c:yMode val="edge"/>
          <c:x val="0.36359652960046662"/>
          <c:y val="0.89340786655096027"/>
          <c:w val="0.27249667170757558"/>
          <c:h val="5.1202653658089445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ysClr val="windowText" lastClr="000000"/>
          </a:solidFill>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120" normalizeH="0" baseline="0">
                <a:solidFill>
                  <a:schemeClr val="tx1"/>
                </a:solidFill>
                <a:latin typeface="+mn-lt"/>
                <a:ea typeface="+mn-ea"/>
                <a:cs typeface="+mn-cs"/>
              </a:defRPr>
            </a:pPr>
            <a:r>
              <a:rPr lang="en-US" sz="1400" cap="none" dirty="0" smtClean="0"/>
              <a:t>Affordability:</a:t>
            </a:r>
          </a:p>
          <a:p>
            <a:pPr>
              <a:defRPr sz="1400"/>
            </a:pPr>
            <a:r>
              <a:rPr lang="en-US" sz="1400" cap="none" dirty="0" smtClean="0"/>
              <a:t>Median</a:t>
            </a:r>
            <a:r>
              <a:rPr lang="en-US" sz="1400" cap="none" baseline="0" dirty="0" smtClean="0"/>
              <a:t> Income and Median Cost of Living</a:t>
            </a:r>
            <a:endParaRPr lang="en-US" sz="1400" cap="none" dirty="0"/>
          </a:p>
        </c:rich>
      </c:tx>
      <c:layout>
        <c:manualLayout>
          <c:xMode val="edge"/>
          <c:yMode val="edge"/>
          <c:x val="0.24310950714494026"/>
          <c:y val="0"/>
        </c:manualLayout>
      </c:layout>
      <c:overlay val="0"/>
      <c:spPr>
        <a:noFill/>
        <a:ln>
          <a:noFill/>
        </a:ln>
        <a:effectLst/>
      </c:spPr>
      <c:txPr>
        <a:bodyPr rot="0" spcFirstLastPara="1" vertOverflow="ellipsis" vert="horz" wrap="square" anchor="ctr" anchorCtr="1"/>
        <a:lstStyle/>
        <a:p>
          <a:pPr>
            <a:defRPr sz="1400" b="1" i="0" u="none" strike="noStrike" kern="1200" cap="all" spc="120" normalizeH="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Sheet2!$I$28</c:f>
              <c:strCache>
                <c:ptCount val="1"/>
                <c:pt idx="0">
                  <c:v>Ramsey County Median Income</c:v>
                </c:pt>
              </c:strCache>
            </c:strRef>
          </c:tx>
          <c:spPr>
            <a:solidFill>
              <a:srgbClr val="740000"/>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Sheet2!$J$28</c:f>
              <c:numCache>
                <c:formatCode>_("$"* #,##0_);_("$"* \(#,##0\);_("$"* "-"??_);_(@_)</c:formatCode>
                <c:ptCount val="1"/>
                <c:pt idx="0">
                  <c:v>55460</c:v>
                </c:pt>
              </c:numCache>
            </c:numRef>
          </c:val>
        </c:ser>
        <c:ser>
          <c:idx val="1"/>
          <c:order val="2"/>
          <c:tx>
            <c:strRef>
              <c:f>Sheet2!$I$30</c:f>
              <c:strCache>
                <c:ptCount val="1"/>
                <c:pt idx="0">
                  <c:v>7-County Metro Median Income</c:v>
                </c:pt>
              </c:strCache>
            </c:strRef>
          </c:tx>
          <c:spPr>
            <a:solidFill>
              <a:srgbClr val="4F81BD">
                <a:alpha val="74902"/>
              </a:srgbClr>
            </a:solidFill>
            <a:ln w="3175">
              <a:noFill/>
            </a:ln>
            <a:effectLst/>
          </c:spPr>
          <c:invertIfNegative val="0"/>
          <c:dPt>
            <c:idx val="0"/>
            <c:invertIfNegative val="0"/>
            <c:bubble3D val="0"/>
            <c:spPr>
              <a:solidFill>
                <a:srgbClr val="4F81BD">
                  <a:alpha val="74902"/>
                </a:srgbClr>
              </a:solidFill>
              <a:ln w="3175">
                <a:noFill/>
              </a:ln>
              <a:effectLst/>
            </c:spPr>
          </c:dPt>
          <c:dLbls>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Sheet2!$J$30</c:f>
              <c:numCache>
                <c:formatCode>_("$"* #,##0_);_("$"* \(#,##0\);_("$"* "-"??_);_(@_)</c:formatCode>
                <c:ptCount val="1"/>
                <c:pt idx="0">
                  <c:v>67749</c:v>
                </c:pt>
              </c:numCache>
            </c:numRef>
          </c:val>
        </c:ser>
        <c:dLbls>
          <c:showLegendKey val="0"/>
          <c:showVal val="0"/>
          <c:showCatName val="0"/>
          <c:showSerName val="0"/>
          <c:showPercent val="0"/>
          <c:showBubbleSize val="0"/>
        </c:dLbls>
        <c:gapWidth val="42"/>
        <c:overlap val="-17"/>
        <c:axId val="289002112"/>
        <c:axId val="289652312"/>
      </c:barChart>
      <c:barChart>
        <c:barDir val="bar"/>
        <c:grouping val="clustered"/>
        <c:varyColors val="0"/>
        <c:ser>
          <c:idx val="2"/>
          <c:order val="1"/>
          <c:tx>
            <c:strRef>
              <c:f>Sheet2!$I$29</c:f>
              <c:strCache>
                <c:ptCount val="1"/>
                <c:pt idx="0">
                  <c:v>Ramsey County Median Cost of Living</c:v>
                </c:pt>
              </c:strCache>
            </c:strRef>
          </c:tx>
          <c:spPr>
            <a:solidFill>
              <a:srgbClr val="ECCCC3"/>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Sheet2!$J$29</c:f>
              <c:numCache>
                <c:formatCode>_("$"* #,##0_);_("$"* \(#,##0\);_("$"* "-"??_);_(@_)</c:formatCode>
                <c:ptCount val="1"/>
                <c:pt idx="0">
                  <c:v>57004</c:v>
                </c:pt>
              </c:numCache>
            </c:numRef>
          </c:val>
        </c:ser>
        <c:ser>
          <c:idx val="3"/>
          <c:order val="3"/>
          <c:tx>
            <c:strRef>
              <c:f>Sheet2!$I$31</c:f>
              <c:strCache>
                <c:ptCount val="1"/>
                <c:pt idx="0">
                  <c:v>7-County Metro Median Cost of Living</c:v>
                </c:pt>
              </c:strCache>
            </c:strRef>
          </c:tx>
          <c:spPr>
            <a:solidFill>
              <a:srgbClr val="4F81BD">
                <a:alpha val="29804"/>
              </a:srgbClr>
            </a:solidFill>
            <a:ln w="3175">
              <a:noFill/>
            </a:ln>
            <a:effectLst/>
          </c:spPr>
          <c:invertIfNegative val="0"/>
          <c:dLbls>
            <c:dLbl>
              <c:idx val="0"/>
              <c:spPr>
                <a:noFill/>
                <a:ln>
                  <a:no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extLst>
                <c:ext xmlns:c15="http://schemas.microsoft.com/office/drawing/2012/chart" uri="{CE6537A1-D6FC-4f65-9D91-7224C49458BB}"/>
              </c:extLst>
            </c:dLbl>
            <c:spPr>
              <a:noFill/>
              <a:ln>
                <a:no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Sheet2!$J$31</c:f>
              <c:numCache>
                <c:formatCode>_("$"* #,##0_);_("$"* \(#,##0\);_("$"* "-"??_);_(@_)</c:formatCode>
                <c:ptCount val="1"/>
                <c:pt idx="0">
                  <c:v>57204</c:v>
                </c:pt>
              </c:numCache>
            </c:numRef>
          </c:val>
        </c:ser>
        <c:dLbls>
          <c:showLegendKey val="0"/>
          <c:showVal val="0"/>
          <c:showCatName val="0"/>
          <c:showSerName val="0"/>
          <c:showPercent val="0"/>
          <c:showBubbleSize val="0"/>
        </c:dLbls>
        <c:gapWidth val="42"/>
        <c:overlap val="-17"/>
        <c:axId val="289171392"/>
        <c:axId val="144809608"/>
      </c:barChart>
      <c:valAx>
        <c:axId val="289652312"/>
        <c:scaling>
          <c:orientation val="minMax"/>
          <c:max val="114000"/>
          <c:min val="0"/>
        </c:scaling>
        <c:delete val="0"/>
        <c:axPos val="t"/>
        <c:numFmt formatCode="_(&quot;$&quot;* #,##0_);_(&quot;$&quot;* \(#,##0\);_(&quot;$&quot;* &quot;-&quot;??_);_(@_)" sourceLinked="1"/>
        <c:majorTickMark val="out"/>
        <c:minorTickMark val="none"/>
        <c:tickLblPos val="none"/>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89002112"/>
        <c:crosses val="max"/>
        <c:crossBetween val="between"/>
      </c:valAx>
      <c:catAx>
        <c:axId val="289002112"/>
        <c:scaling>
          <c:orientation val="minMax"/>
        </c:scaling>
        <c:delete val="0"/>
        <c:axPos val="l"/>
        <c:title>
          <c:tx>
            <c:rich>
              <a:bodyPr rot="-5400000" spcFirstLastPara="1" vertOverflow="ellipsis" vert="horz" wrap="square" anchor="ctr" anchorCtr="1"/>
              <a:lstStyle/>
              <a:p>
                <a:pPr>
                  <a:defRPr sz="1400" b="0" i="0" u="none" strike="noStrike" kern="1200" cap="all" baseline="0">
                    <a:solidFill>
                      <a:schemeClr val="tx1"/>
                    </a:solidFill>
                    <a:latin typeface="+mn-lt"/>
                    <a:ea typeface="+mn-ea"/>
                    <a:cs typeface="+mn-cs"/>
                  </a:defRPr>
                </a:pPr>
                <a:r>
                  <a:rPr lang="en-US"/>
                  <a:t>MEDIAN INCOME</a:t>
                </a:r>
              </a:p>
            </c:rich>
          </c:tx>
          <c:layout>
            <c:manualLayout>
              <c:xMode val="edge"/>
              <c:yMode val="edge"/>
              <c:x val="3.8580246913580245E-2"/>
              <c:y val="0.41354166666666664"/>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solidFill>
                  <a:latin typeface="+mn-lt"/>
                  <a:ea typeface="+mn-ea"/>
                  <a:cs typeface="+mn-cs"/>
                </a:defRPr>
              </a:pPr>
              <a:endParaRPr lang="en-US"/>
            </a:p>
          </c:txPr>
        </c:title>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noFill/>
                <a:latin typeface="+mn-lt"/>
                <a:ea typeface="+mn-ea"/>
                <a:cs typeface="+mn-cs"/>
              </a:defRPr>
            </a:pPr>
            <a:endParaRPr lang="en-US"/>
          </a:p>
        </c:txPr>
        <c:crossAx val="289652312"/>
        <c:crosses val="autoZero"/>
        <c:auto val="0"/>
        <c:lblAlgn val="ctr"/>
        <c:lblOffset val="100"/>
        <c:noMultiLvlLbl val="0"/>
      </c:catAx>
      <c:valAx>
        <c:axId val="144809608"/>
        <c:scaling>
          <c:orientation val="maxMin"/>
          <c:max val="120000"/>
          <c:min val="0"/>
        </c:scaling>
        <c:delete val="0"/>
        <c:axPos val="b"/>
        <c:numFmt formatCode="_(&quot;$&quot;* #,##0_);_(&quot;$&quot;* \(#,##0\);_(&quot;$&quot;* &quot;-&quot;??_);_(@_)" sourceLinked="1"/>
        <c:majorTickMark val="out"/>
        <c:minorTickMark val="none"/>
        <c:tickLblPos val="none"/>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89171392"/>
        <c:crosses val="autoZero"/>
        <c:crossBetween val="between"/>
      </c:valAx>
      <c:catAx>
        <c:axId val="289171392"/>
        <c:scaling>
          <c:orientation val="minMax"/>
        </c:scaling>
        <c:delete val="1"/>
        <c:axPos val="r"/>
        <c:title>
          <c:tx>
            <c:rich>
              <a:bodyPr rot="5400000" spcFirstLastPara="1" vertOverflow="ellipsis" wrap="square" anchor="ctr" anchorCtr="1"/>
              <a:lstStyle/>
              <a:p>
                <a:pPr>
                  <a:defRPr sz="1400" b="0" i="0" u="none" strike="noStrike" kern="1200" cap="all" baseline="0">
                    <a:solidFill>
                      <a:schemeClr val="tx1"/>
                    </a:solidFill>
                    <a:latin typeface="+mn-lt"/>
                    <a:ea typeface="+mn-ea"/>
                    <a:cs typeface="+mn-cs"/>
                  </a:defRPr>
                </a:pPr>
                <a:r>
                  <a:rPr lang="en-US"/>
                  <a:t>MEDIAN COST OF LIVING</a:t>
                </a:r>
              </a:p>
            </c:rich>
          </c:tx>
          <c:layout>
            <c:manualLayout>
              <c:xMode val="edge"/>
              <c:yMode val="edge"/>
              <c:x val="0.96689207251871279"/>
              <c:y val="0.33020833333333338"/>
            </c:manualLayout>
          </c:layout>
          <c:overlay val="0"/>
          <c:spPr>
            <a:noFill/>
            <a:ln>
              <a:noFill/>
            </a:ln>
            <a:effectLst/>
          </c:spPr>
          <c:txPr>
            <a:bodyPr rot="5400000" spcFirstLastPara="1" vertOverflow="ellipsis" wrap="square" anchor="ctr" anchorCtr="1"/>
            <a:lstStyle/>
            <a:p>
              <a:pPr>
                <a:defRPr sz="1400" b="0" i="0" u="none" strike="noStrike" kern="1200" cap="all" baseline="0">
                  <a:solidFill>
                    <a:schemeClr val="tx1"/>
                  </a:solidFill>
                  <a:latin typeface="+mn-lt"/>
                  <a:ea typeface="+mn-ea"/>
                  <a:cs typeface="+mn-cs"/>
                </a:defRPr>
              </a:pPr>
              <a:endParaRPr lang="en-US"/>
            </a:p>
          </c:txPr>
        </c:title>
        <c:majorTickMark val="out"/>
        <c:minorTickMark val="none"/>
        <c:tickLblPos val="nextTo"/>
        <c:crossAx val="14480960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en-US" sz="1600" dirty="0"/>
              <a:t>Year-to-year Percent Change in Employment (number of Employees), 2005-2014 </a:t>
            </a:r>
          </a:p>
          <a:p>
            <a:pPr>
              <a:defRPr/>
            </a:pPr>
            <a:r>
              <a:rPr lang="en-US" sz="1600" dirty="0"/>
              <a:t>Ramsey County and 7-County Region</a:t>
            </a:r>
          </a:p>
        </c:rich>
      </c:tx>
      <c:overlay val="0"/>
      <c:spPr>
        <a:noFill/>
        <a:ln>
          <a:no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0"/>
          <c:order val="0"/>
          <c:tx>
            <c:strRef>
              <c:f>'RAMSEY vs MSP'!$B$6:$F$6</c:f>
              <c:strCache>
                <c:ptCount val="1"/>
                <c:pt idx="0">
                  <c:v>Ramsey County, Minnesota</c:v>
                </c:pt>
              </c:strCache>
            </c:strRef>
          </c:tx>
          <c:spPr>
            <a:ln w="28575" cap="rnd">
              <a:solidFill>
                <a:srgbClr val="800000"/>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'RAMSEY vs MSP'!$A$14:$A$23</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'RAMSEY vs MSP'!$Q$14:$Q$23</c:f>
              <c:numCache>
                <c:formatCode>0.0%</c:formatCode>
                <c:ptCount val="10"/>
                <c:pt idx="0">
                  <c:v>0</c:v>
                </c:pt>
                <c:pt idx="1">
                  <c:v>5.7081404511043748E-3</c:v>
                </c:pt>
                <c:pt idx="2">
                  <c:v>1.1154041621271725E-3</c:v>
                </c:pt>
                <c:pt idx="3">
                  <c:v>-1.1581845080494413E-3</c:v>
                </c:pt>
                <c:pt idx="4">
                  <c:v>-4.2012722061218713E-2</c:v>
                </c:pt>
                <c:pt idx="5">
                  <c:v>-7.0716720893599355E-3</c:v>
                </c:pt>
                <c:pt idx="6">
                  <c:v>4.4653388825506611E-3</c:v>
                </c:pt>
                <c:pt idx="7">
                  <c:v>4.4175474611556232E-3</c:v>
                </c:pt>
                <c:pt idx="8">
                  <c:v>7.2121901286789488E-3</c:v>
                </c:pt>
                <c:pt idx="9">
                  <c:v>1.0312730020388294E-2</c:v>
                </c:pt>
              </c:numCache>
            </c:numRef>
          </c:val>
          <c:smooth val="0"/>
        </c:ser>
        <c:ser>
          <c:idx val="1"/>
          <c:order val="1"/>
          <c:tx>
            <c:strRef>
              <c:f>'RAMSEY vs MSP'!$O$13</c:f>
              <c:strCache>
                <c:ptCount val="1"/>
                <c:pt idx="0">
                  <c:v>7-County</c:v>
                </c:pt>
              </c:strCache>
            </c:strRef>
          </c:tx>
          <c:spPr>
            <a:ln w="28575" cap="rnd">
              <a:solidFill>
                <a:srgbClr val="336699"/>
              </a:solidFill>
              <a:round/>
            </a:ln>
            <a:effectLst/>
          </c:spPr>
          <c:marker>
            <c:symbol val="none"/>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'RAMSEY vs MSP'!$A$14:$A$23</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'RAMSEY vs MSP'!$R$14:$R$23</c:f>
              <c:numCache>
                <c:formatCode>0.0%</c:formatCode>
                <c:ptCount val="10"/>
                <c:pt idx="0">
                  <c:v>0</c:v>
                </c:pt>
                <c:pt idx="1">
                  <c:v>1.0456935487301349E-2</c:v>
                </c:pt>
                <c:pt idx="2">
                  <c:v>6.040446586651438E-3</c:v>
                </c:pt>
                <c:pt idx="3">
                  <c:v>-6.0452528268815035E-3</c:v>
                </c:pt>
                <c:pt idx="4">
                  <c:v>-4.4998705199368008E-2</c:v>
                </c:pt>
                <c:pt idx="5">
                  <c:v>-4.0107832278326837E-3</c:v>
                </c:pt>
                <c:pt idx="6">
                  <c:v>2.0482778641821693E-2</c:v>
                </c:pt>
                <c:pt idx="7">
                  <c:v>1.6090221397396756E-2</c:v>
                </c:pt>
                <c:pt idx="8">
                  <c:v>1.8874558623064006E-2</c:v>
                </c:pt>
                <c:pt idx="9">
                  <c:v>1.4872424762017927E-2</c:v>
                </c:pt>
              </c:numCache>
            </c:numRef>
          </c:val>
          <c:smooth val="0"/>
        </c:ser>
        <c:dLbls>
          <c:showLegendKey val="0"/>
          <c:showVal val="0"/>
          <c:showCatName val="0"/>
          <c:showSerName val="0"/>
          <c:showPercent val="0"/>
          <c:showBubbleSize val="0"/>
        </c:dLbls>
        <c:smooth val="0"/>
        <c:axId val="144977312"/>
        <c:axId val="144977704"/>
      </c:lineChart>
      <c:catAx>
        <c:axId val="14497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44977704"/>
        <c:crosses val="autoZero"/>
        <c:auto val="1"/>
        <c:lblAlgn val="ctr"/>
        <c:lblOffset val="100"/>
        <c:noMultiLvlLbl val="0"/>
      </c:catAx>
      <c:valAx>
        <c:axId val="1449777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44977312"/>
        <c:crosses val="autoZero"/>
        <c:crossBetween val="between"/>
      </c:valAx>
      <c:spPr>
        <a:gradFill>
          <a:gsLst>
            <a:gs pos="39000">
              <a:schemeClr val="bg1">
                <a:lumMod val="95000"/>
              </a:schemeClr>
            </a:gs>
            <a:gs pos="37000">
              <a:schemeClr val="bg1"/>
            </a:gs>
          </a:gsLst>
          <a:lin ang="5400000" scaled="1"/>
        </a:grad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ysClr val="windowText" lastClr="000000"/>
          </a:solidFill>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r>
              <a:rPr lang="en-US"/>
              <a:t>Percent of Full-Time Workers Below Poverty Level, 2009 - 2014</a:t>
            </a:r>
          </a:p>
        </c:rich>
      </c:tx>
      <c:overlay val="0"/>
      <c:spPr>
        <a:noFill/>
        <a:ln>
          <a:noFill/>
        </a:ln>
        <a:effectLst/>
      </c:spPr>
      <c:txPr>
        <a:bodyPr rot="0" spcFirstLastPara="1" vertOverflow="ellipsis" vert="horz" wrap="square" anchor="ctr" anchorCtr="1"/>
        <a:lstStyle/>
        <a:p>
          <a:pPr>
            <a:defRPr sz="1920" b="0"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0"/>
          <c:order val="0"/>
          <c:tx>
            <c:strRef>
              <c:f>Sheet1!$J$46</c:f>
              <c:strCache>
                <c:ptCount val="1"/>
                <c:pt idx="0">
                  <c:v>7-County</c:v>
                </c:pt>
              </c:strCache>
            </c:strRef>
          </c:tx>
          <c:spPr>
            <a:ln w="28575" cap="rnd">
              <a:solidFill>
                <a:schemeClr val="accent1"/>
              </a:solidFill>
              <a:round/>
            </a:ln>
            <a:effectLst/>
          </c:spPr>
          <c:marker>
            <c:symbol val="none"/>
          </c:marker>
          <c:dLbls>
            <c:dLbl>
              <c:idx val="0"/>
              <c:layout>
                <c:manualLayout>
                  <c:x val="-5.8641975308641972E-2"/>
                  <c:y val="1.8518518518518517E-2"/>
                </c:manualLayout>
              </c:layout>
              <c:showLegendKey val="0"/>
              <c:showVal val="1"/>
              <c:showCatName val="0"/>
              <c:showSerName val="0"/>
              <c:showPercent val="0"/>
              <c:showBubbleSize val="0"/>
              <c:extLst>
                <c:ext xmlns:c15="http://schemas.microsoft.com/office/drawing/2012/chart" uri="{CE6537A1-D6FC-4f65-9D91-7224C49458BB}"/>
              </c:extLst>
            </c:dLbl>
            <c:dLbl>
              <c:idx val="5"/>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Sheet1!$K$38:$P$38</c:f>
              <c:numCache>
                <c:formatCode>General</c:formatCode>
                <c:ptCount val="6"/>
                <c:pt idx="0">
                  <c:v>2009</c:v>
                </c:pt>
                <c:pt idx="1">
                  <c:v>2010</c:v>
                </c:pt>
                <c:pt idx="2">
                  <c:v>2011</c:v>
                </c:pt>
                <c:pt idx="3">
                  <c:v>2012</c:v>
                </c:pt>
                <c:pt idx="4">
                  <c:v>2013</c:v>
                </c:pt>
                <c:pt idx="5">
                  <c:v>2014</c:v>
                </c:pt>
              </c:numCache>
            </c:numRef>
          </c:cat>
          <c:val>
            <c:numRef>
              <c:f>Sheet1!$K$46:$P$46</c:f>
              <c:numCache>
                <c:formatCode>0.0%</c:formatCode>
                <c:ptCount val="6"/>
                <c:pt idx="0">
                  <c:v>1.0428571428571428E-2</c:v>
                </c:pt>
                <c:pt idx="1">
                  <c:v>1.1571428571428569E-2</c:v>
                </c:pt>
                <c:pt idx="2">
                  <c:v>1.1857142857142856E-2</c:v>
                </c:pt>
                <c:pt idx="3">
                  <c:v>1.257142857142857E-2</c:v>
                </c:pt>
                <c:pt idx="4">
                  <c:v>1.3142857142857142E-2</c:v>
                </c:pt>
                <c:pt idx="5">
                  <c:v>1.3999999999999999E-2</c:v>
                </c:pt>
              </c:numCache>
            </c:numRef>
          </c:val>
          <c:smooth val="0"/>
        </c:ser>
        <c:ser>
          <c:idx val="4"/>
          <c:order val="1"/>
          <c:tx>
            <c:strRef>
              <c:f>Sheet1!$J$43</c:f>
              <c:strCache>
                <c:ptCount val="1"/>
                <c:pt idx="0">
                  <c:v>Ramsey</c:v>
                </c:pt>
              </c:strCache>
            </c:strRef>
          </c:tx>
          <c:spPr>
            <a:ln w="28575" cap="rnd">
              <a:solidFill>
                <a:srgbClr val="6C0000"/>
              </a:solidFill>
              <a:round/>
            </a:ln>
            <a:effectLst/>
          </c:spPr>
          <c:marker>
            <c:symbol val="none"/>
          </c:marker>
          <c:dLbls>
            <c:dLbl>
              <c:idx val="0"/>
              <c:layout>
                <c:manualLayout>
                  <c:x val="-6.5987783427055621E-2"/>
                  <c:y val="4.0449441065164371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9327903745359125E-3"/>
                  <c:y val="-1.0112360266291092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Sheet1!$K$38:$P$38</c:f>
              <c:numCache>
                <c:formatCode>General</c:formatCode>
                <c:ptCount val="6"/>
                <c:pt idx="0">
                  <c:v>2009</c:v>
                </c:pt>
                <c:pt idx="1">
                  <c:v>2010</c:v>
                </c:pt>
                <c:pt idx="2">
                  <c:v>2011</c:v>
                </c:pt>
                <c:pt idx="3">
                  <c:v>2012</c:v>
                </c:pt>
                <c:pt idx="4">
                  <c:v>2013</c:v>
                </c:pt>
                <c:pt idx="5">
                  <c:v>2014</c:v>
                </c:pt>
              </c:numCache>
            </c:numRef>
          </c:cat>
          <c:val>
            <c:numRef>
              <c:f>Sheet1!$K$43:$P$43</c:f>
              <c:numCache>
                <c:formatCode>0.0%</c:formatCode>
                <c:ptCount val="6"/>
                <c:pt idx="0">
                  <c:v>1.7999999999999999E-2</c:v>
                </c:pt>
                <c:pt idx="1">
                  <c:v>2.3E-2</c:v>
                </c:pt>
                <c:pt idx="2">
                  <c:v>2.1999999999999999E-2</c:v>
                </c:pt>
                <c:pt idx="3">
                  <c:v>2.1000000000000001E-2</c:v>
                </c:pt>
                <c:pt idx="4">
                  <c:v>2.3E-2</c:v>
                </c:pt>
                <c:pt idx="5">
                  <c:v>2.5000000000000001E-2</c:v>
                </c:pt>
              </c:numCache>
            </c:numRef>
          </c:val>
          <c:smooth val="0"/>
        </c:ser>
        <c:dLbls>
          <c:showLegendKey val="0"/>
          <c:showVal val="0"/>
          <c:showCatName val="0"/>
          <c:showSerName val="0"/>
          <c:showPercent val="0"/>
          <c:showBubbleSize val="0"/>
        </c:dLbls>
        <c:smooth val="0"/>
        <c:axId val="295055976"/>
        <c:axId val="292352920"/>
      </c:lineChart>
      <c:catAx>
        <c:axId val="295055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2352920"/>
        <c:crosses val="autoZero"/>
        <c:auto val="1"/>
        <c:lblAlgn val="ctr"/>
        <c:lblOffset val="100"/>
        <c:noMultiLvlLbl val="0"/>
      </c:catAx>
      <c:valAx>
        <c:axId val="29235292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5055976"/>
        <c:crosses val="autoZero"/>
        <c:crossBetween val="between"/>
      </c:valAx>
      <c:spPr>
        <a:solidFill>
          <a:sysClr val="window" lastClr="FFFFFF"/>
        </a:solid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ysClr val="windowText" lastClr="000000"/>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r>
              <a:rPr lang="en-US" dirty="0"/>
              <a:t>Percent of residents living in areas of concentrated financial poverty</a:t>
            </a:r>
            <a:r>
              <a:rPr lang="en-US" dirty="0" smtClean="0"/>
              <a:t>,</a:t>
            </a:r>
          </a:p>
          <a:p>
            <a:pPr>
              <a:defRPr/>
            </a:pPr>
            <a:r>
              <a:rPr lang="en-US" dirty="0" smtClean="0"/>
              <a:t> </a:t>
            </a:r>
            <a:r>
              <a:rPr lang="en-US" dirty="0"/>
              <a:t>2009-2014</a:t>
            </a:r>
          </a:p>
        </c:rich>
      </c:tx>
      <c:overlay val="0"/>
      <c:spPr>
        <a:noFill/>
        <a:ln>
          <a:noFill/>
        </a:ln>
        <a:effectLst/>
      </c:spPr>
      <c:txPr>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0"/>
          <c:order val="0"/>
          <c:tx>
            <c:strRef>
              <c:f>'RAMSEY COUNTY TABULATION'!$A$5</c:f>
              <c:strCache>
                <c:ptCount val="1"/>
                <c:pt idx="0">
                  <c:v>7-County Region</c:v>
                </c:pt>
              </c:strCache>
            </c:strRef>
          </c:tx>
          <c:spPr>
            <a:ln w="28575" cap="rnd">
              <a:solidFill>
                <a:schemeClr val="accent1"/>
              </a:solidFill>
              <a:round/>
            </a:ln>
            <a:effectLst/>
          </c:spPr>
          <c:marker>
            <c:symbol val="none"/>
          </c:marker>
          <c:cat>
            <c:numRef>
              <c:f>'RAMSEY COUNTY TABULATION'!$B$1:$G$1</c:f>
              <c:numCache>
                <c:formatCode>General</c:formatCode>
                <c:ptCount val="6"/>
                <c:pt idx="0">
                  <c:v>2009</c:v>
                </c:pt>
                <c:pt idx="1">
                  <c:v>2010</c:v>
                </c:pt>
                <c:pt idx="2">
                  <c:v>2011</c:v>
                </c:pt>
                <c:pt idx="3">
                  <c:v>2012</c:v>
                </c:pt>
                <c:pt idx="4">
                  <c:v>2013</c:v>
                </c:pt>
                <c:pt idx="5">
                  <c:v>2014</c:v>
                </c:pt>
              </c:numCache>
            </c:numRef>
          </c:cat>
          <c:val>
            <c:numRef>
              <c:f>'RAMSEY COUNTY TABULATION'!$B$5:$G$5</c:f>
              <c:numCache>
                <c:formatCode>0.0%</c:formatCode>
                <c:ptCount val="6"/>
                <c:pt idx="0">
                  <c:v>0.1127608573239041</c:v>
                </c:pt>
                <c:pt idx="1">
                  <c:v>0.11983539955368658</c:v>
                </c:pt>
                <c:pt idx="2">
                  <c:v>0.12411950365222403</c:v>
                </c:pt>
                <c:pt idx="3">
                  <c:v>0.13423095507405242</c:v>
                </c:pt>
                <c:pt idx="4">
                  <c:v>0.14465332415337745</c:v>
                </c:pt>
                <c:pt idx="5">
                  <c:v>0.13763526221735409</c:v>
                </c:pt>
              </c:numCache>
            </c:numRef>
          </c:val>
          <c:smooth val="0"/>
        </c:ser>
        <c:ser>
          <c:idx val="1"/>
          <c:order val="1"/>
          <c:tx>
            <c:strRef>
              <c:f>'RAMSEY COUNTY TABULATION'!$A$6</c:f>
              <c:strCache>
                <c:ptCount val="1"/>
                <c:pt idx="0">
                  <c:v>Ramsey County </c:v>
                </c:pt>
              </c:strCache>
            </c:strRef>
          </c:tx>
          <c:spPr>
            <a:ln w="28575" cap="rnd">
              <a:solidFill>
                <a:srgbClr val="800000"/>
              </a:solidFill>
              <a:round/>
            </a:ln>
            <a:effectLst/>
          </c:spPr>
          <c:marker>
            <c:symbol val="none"/>
          </c:marker>
          <c:cat>
            <c:numRef>
              <c:f>'RAMSEY COUNTY TABULATION'!$B$1:$G$1</c:f>
              <c:numCache>
                <c:formatCode>General</c:formatCode>
                <c:ptCount val="6"/>
                <c:pt idx="0">
                  <c:v>2009</c:v>
                </c:pt>
                <c:pt idx="1">
                  <c:v>2010</c:v>
                </c:pt>
                <c:pt idx="2">
                  <c:v>2011</c:v>
                </c:pt>
                <c:pt idx="3">
                  <c:v>2012</c:v>
                </c:pt>
                <c:pt idx="4">
                  <c:v>2013</c:v>
                </c:pt>
                <c:pt idx="5">
                  <c:v>2014</c:v>
                </c:pt>
              </c:numCache>
            </c:numRef>
          </c:cat>
          <c:val>
            <c:numRef>
              <c:f>'RAMSEY COUNTY TABULATION'!$B$6:$G$6</c:f>
              <c:numCache>
                <c:formatCode>0.0%</c:formatCode>
                <c:ptCount val="6"/>
                <c:pt idx="0">
                  <c:v>0.24130361831066544</c:v>
                </c:pt>
                <c:pt idx="1">
                  <c:v>0.25866428122050961</c:v>
                </c:pt>
                <c:pt idx="2">
                  <c:v>0.28177076263791667</c:v>
                </c:pt>
                <c:pt idx="3">
                  <c:v>0.30677706130895588</c:v>
                </c:pt>
                <c:pt idx="4">
                  <c:v>0.32406233476795027</c:v>
                </c:pt>
                <c:pt idx="5">
                  <c:v>0.29855722747369312</c:v>
                </c:pt>
              </c:numCache>
            </c:numRef>
          </c:val>
          <c:smooth val="0"/>
        </c:ser>
        <c:dLbls>
          <c:showLegendKey val="0"/>
          <c:showVal val="0"/>
          <c:showCatName val="0"/>
          <c:showSerName val="0"/>
          <c:showPercent val="0"/>
          <c:showBubbleSize val="0"/>
        </c:dLbls>
        <c:smooth val="0"/>
        <c:axId val="292353704"/>
        <c:axId val="292354096"/>
      </c:lineChart>
      <c:catAx>
        <c:axId val="292353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92354096"/>
        <c:crosses val="autoZero"/>
        <c:auto val="1"/>
        <c:lblAlgn val="ctr"/>
        <c:lblOffset val="100"/>
        <c:noMultiLvlLbl val="0"/>
      </c:catAx>
      <c:valAx>
        <c:axId val="29235409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92353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ysClr val="windowText" lastClr="000000"/>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r>
              <a:rPr lang="en-US"/>
              <a:t>Percent of Residents 1 yr and over aged 25 to 34, 2009 - 2014</a:t>
            </a:r>
          </a:p>
        </c:rich>
      </c:tx>
      <c:overlay val="0"/>
      <c:spPr>
        <a:noFill/>
        <a:ln>
          <a:noFill/>
        </a:ln>
        <a:effectLst/>
      </c:spPr>
      <c:txPr>
        <a:bodyPr rot="0" spcFirstLastPara="1" vertOverflow="ellipsis" vert="horz" wrap="square" anchor="ctr" anchorCtr="1"/>
        <a:lstStyle/>
        <a:p>
          <a:pPr>
            <a:defRPr sz="1680" b="0" i="0" u="none" strike="noStrike" kern="1200" spc="0" baseline="0">
              <a:solidFill>
                <a:sysClr val="windowText" lastClr="000000"/>
              </a:solidFill>
              <a:latin typeface="+mn-lt"/>
              <a:ea typeface="+mn-ea"/>
              <a:cs typeface="+mn-cs"/>
            </a:defRPr>
          </a:pPr>
          <a:endParaRPr lang="en-US"/>
        </a:p>
      </c:txPr>
    </c:title>
    <c:autoTitleDeleted val="0"/>
    <c:plotArea>
      <c:layout/>
      <c:lineChart>
        <c:grouping val="standard"/>
        <c:varyColors val="0"/>
        <c:ser>
          <c:idx val="7"/>
          <c:order val="0"/>
          <c:tx>
            <c:strRef>
              <c:f>Sheet1!$A$10</c:f>
              <c:strCache>
                <c:ptCount val="1"/>
                <c:pt idx="0">
                  <c:v>7-County</c:v>
                </c:pt>
              </c:strCache>
            </c:strRef>
          </c:tx>
          <c:spPr>
            <a:ln w="28575" cap="rnd">
              <a:solidFill>
                <a:schemeClr val="accent1">
                  <a:lumMod val="75000"/>
                </a:schemeClr>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Sheet1!$B$2:$G$2</c:f>
              <c:numCache>
                <c:formatCode>General</c:formatCode>
                <c:ptCount val="6"/>
                <c:pt idx="0">
                  <c:v>2009</c:v>
                </c:pt>
                <c:pt idx="1">
                  <c:v>2010</c:v>
                </c:pt>
                <c:pt idx="2">
                  <c:v>2011</c:v>
                </c:pt>
                <c:pt idx="3">
                  <c:v>2012</c:v>
                </c:pt>
                <c:pt idx="4">
                  <c:v>2013</c:v>
                </c:pt>
                <c:pt idx="5">
                  <c:v>2014</c:v>
                </c:pt>
              </c:numCache>
            </c:numRef>
          </c:cat>
          <c:val>
            <c:numRef>
              <c:f>Sheet1!$B$10:$G$10</c:f>
              <c:numCache>
                <c:formatCode>0%</c:formatCode>
                <c:ptCount val="6"/>
                <c:pt idx="0">
                  <c:v>0.15141773812313891</c:v>
                </c:pt>
                <c:pt idx="1">
                  <c:v>0.14722338566414883</c:v>
                </c:pt>
                <c:pt idx="2">
                  <c:v>0.14874863379180686</c:v>
                </c:pt>
                <c:pt idx="3">
                  <c:v>0.15003762840138615</c:v>
                </c:pt>
                <c:pt idx="4">
                  <c:v>0.15117813046570958</c:v>
                </c:pt>
                <c:pt idx="5">
                  <c:v>0.15241925805581127</c:v>
                </c:pt>
              </c:numCache>
            </c:numRef>
          </c:val>
          <c:smooth val="0"/>
        </c:ser>
        <c:ser>
          <c:idx val="4"/>
          <c:order val="1"/>
          <c:tx>
            <c:strRef>
              <c:f>Sheet1!$A$7</c:f>
              <c:strCache>
                <c:ptCount val="1"/>
                <c:pt idx="0">
                  <c:v>Ramsey</c:v>
                </c:pt>
              </c:strCache>
            </c:strRef>
          </c:tx>
          <c:spPr>
            <a:ln w="28575" cap="rnd">
              <a:solidFill>
                <a:srgbClr val="800000"/>
              </a:solidFill>
              <a:round/>
            </a:ln>
            <a:effectLst/>
          </c:spPr>
          <c:marker>
            <c:symbol val="none"/>
          </c:marker>
          <c:dLbls>
            <c:dLbl>
              <c:idx val="5"/>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Sheet1!$B$2:$G$2</c:f>
              <c:numCache>
                <c:formatCode>General</c:formatCode>
                <c:ptCount val="6"/>
                <c:pt idx="0">
                  <c:v>2009</c:v>
                </c:pt>
                <c:pt idx="1">
                  <c:v>2010</c:v>
                </c:pt>
                <c:pt idx="2">
                  <c:v>2011</c:v>
                </c:pt>
                <c:pt idx="3">
                  <c:v>2012</c:v>
                </c:pt>
                <c:pt idx="4">
                  <c:v>2013</c:v>
                </c:pt>
                <c:pt idx="5">
                  <c:v>2014</c:v>
                </c:pt>
              </c:numCache>
            </c:numRef>
          </c:cat>
          <c:val>
            <c:numRef>
              <c:f>Sheet1!$B$7:$G$7</c:f>
              <c:numCache>
                <c:formatCode>0%</c:formatCode>
                <c:ptCount val="6"/>
                <c:pt idx="0">
                  <c:v>0.15584099398036466</c:v>
                </c:pt>
                <c:pt idx="1">
                  <c:v>0.14997106907334343</c:v>
                </c:pt>
                <c:pt idx="2">
                  <c:v>0.15312217085813631</c:v>
                </c:pt>
                <c:pt idx="3">
                  <c:v>0.15566058334755906</c:v>
                </c:pt>
                <c:pt idx="4">
                  <c:v>0.1583920538551071</c:v>
                </c:pt>
                <c:pt idx="5">
                  <c:v>0.16102213935329834</c:v>
                </c:pt>
              </c:numCache>
            </c:numRef>
          </c:val>
          <c:smooth val="0"/>
        </c:ser>
        <c:dLbls>
          <c:showLegendKey val="0"/>
          <c:showVal val="0"/>
          <c:showCatName val="0"/>
          <c:showSerName val="0"/>
          <c:showPercent val="0"/>
          <c:showBubbleSize val="0"/>
        </c:dLbls>
        <c:smooth val="0"/>
        <c:axId val="291960936"/>
        <c:axId val="291961328"/>
      </c:lineChart>
      <c:catAx>
        <c:axId val="291960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91961328"/>
        <c:crosses val="autoZero"/>
        <c:auto val="1"/>
        <c:lblAlgn val="ctr"/>
        <c:lblOffset val="100"/>
        <c:noMultiLvlLbl val="0"/>
      </c:catAx>
      <c:valAx>
        <c:axId val="291961328"/>
        <c:scaling>
          <c:orientation val="minMax"/>
          <c:max val="0.17"/>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291960936"/>
        <c:crosses val="autoZero"/>
        <c:crossBetween val="between"/>
        <c:minorUnit val="1.0000000000000002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ysClr val="windowText" lastClr="000000"/>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ysClr val="windowText" lastClr="000000"/>
                </a:solidFill>
                <a:latin typeface="+mn-lt"/>
                <a:ea typeface="+mn-ea"/>
                <a:cs typeface="+mn-cs"/>
              </a:defRPr>
            </a:pPr>
            <a:r>
              <a:rPr lang="en-US" sz="1800"/>
              <a:t>Percent of Commuters who Commute to Work in less than 30 minutes</a:t>
            </a:r>
          </a:p>
        </c:rich>
      </c:tx>
      <c:overlay val="0"/>
      <c:spPr>
        <a:noFill/>
        <a:ln>
          <a:noFill/>
        </a:ln>
        <a:effectLst/>
      </c:spPr>
      <c:txPr>
        <a:bodyPr rot="0" spcFirstLastPara="1" vertOverflow="ellipsis" vert="horz" wrap="square" anchor="ctr" anchorCtr="1"/>
        <a:lstStyle/>
        <a:p>
          <a:pPr>
            <a:defRPr sz="1800" b="0"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7.1858329136210097E-2"/>
          <c:y val="9.2508030965798876E-2"/>
          <c:w val="0.91201132380384298"/>
          <c:h val="0.65969582657318071"/>
        </c:manualLayout>
      </c:layout>
      <c:lineChart>
        <c:grouping val="standard"/>
        <c:varyColors val="0"/>
        <c:ser>
          <c:idx val="1"/>
          <c:order val="0"/>
          <c:tx>
            <c:strRef>
              <c:f>Sheet1!$A$4</c:f>
              <c:strCache>
                <c:ptCount val="1"/>
                <c:pt idx="0">
                  <c:v>7 county</c:v>
                </c:pt>
              </c:strCache>
            </c:strRef>
          </c:tx>
          <c:spPr>
            <a:ln w="28575" cap="rnd">
              <a:solidFill>
                <a:srgbClr val="0070C0"/>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Sheet1!$B$1:$F$2</c:f>
              <c:strCache>
                <c:ptCount val="5"/>
                <c:pt idx="0">
                  <c:v>2010</c:v>
                </c:pt>
                <c:pt idx="1">
                  <c:v>2011</c:v>
                </c:pt>
                <c:pt idx="2">
                  <c:v>2012</c:v>
                </c:pt>
                <c:pt idx="3">
                  <c:v>2013</c:v>
                </c:pt>
                <c:pt idx="4">
                  <c:v>2014</c:v>
                </c:pt>
              </c:strCache>
            </c:strRef>
          </c:cat>
          <c:val>
            <c:numRef>
              <c:f>Sheet1!$B$4:$F$4</c:f>
              <c:numCache>
                <c:formatCode>0%</c:formatCode>
                <c:ptCount val="5"/>
                <c:pt idx="0">
                  <c:v>0.67</c:v>
                </c:pt>
                <c:pt idx="1">
                  <c:v>0.67</c:v>
                </c:pt>
                <c:pt idx="2">
                  <c:v>0.67</c:v>
                </c:pt>
                <c:pt idx="3">
                  <c:v>0.67</c:v>
                </c:pt>
                <c:pt idx="4">
                  <c:v>0.66</c:v>
                </c:pt>
              </c:numCache>
            </c:numRef>
          </c:val>
          <c:smooth val="0"/>
        </c:ser>
        <c:ser>
          <c:idx val="0"/>
          <c:order val="1"/>
          <c:tx>
            <c:strRef>
              <c:f>Sheet1!$A$3</c:f>
              <c:strCache>
                <c:ptCount val="1"/>
                <c:pt idx="0">
                  <c:v>Ramsey</c:v>
                </c:pt>
              </c:strCache>
            </c:strRef>
          </c:tx>
          <c:spPr>
            <a:ln w="28575" cap="rnd">
              <a:solidFill>
                <a:srgbClr val="760000"/>
              </a:solidFill>
              <a:round/>
            </a:ln>
            <a:effectLst/>
          </c:spPr>
          <c:marker>
            <c:symbol val="none"/>
          </c:marker>
          <c:dLbls>
            <c:dLbl>
              <c:idx val="4"/>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Sheet1!$B$1:$F$2</c:f>
              <c:strCache>
                <c:ptCount val="5"/>
                <c:pt idx="0">
                  <c:v>2010</c:v>
                </c:pt>
                <c:pt idx="1">
                  <c:v>2011</c:v>
                </c:pt>
                <c:pt idx="2">
                  <c:v>2012</c:v>
                </c:pt>
                <c:pt idx="3">
                  <c:v>2013</c:v>
                </c:pt>
                <c:pt idx="4">
                  <c:v>2014</c:v>
                </c:pt>
              </c:strCache>
            </c:strRef>
          </c:cat>
          <c:val>
            <c:numRef>
              <c:f>Sheet1!$B$3:$F$3</c:f>
              <c:numCache>
                <c:formatCode>0%</c:formatCode>
                <c:ptCount val="5"/>
                <c:pt idx="0">
                  <c:v>0.73</c:v>
                </c:pt>
                <c:pt idx="1">
                  <c:v>0.72</c:v>
                </c:pt>
                <c:pt idx="2">
                  <c:v>0.72</c:v>
                </c:pt>
                <c:pt idx="3">
                  <c:v>0.71</c:v>
                </c:pt>
                <c:pt idx="4">
                  <c:v>0.7</c:v>
                </c:pt>
              </c:numCache>
            </c:numRef>
          </c:val>
          <c:smooth val="0"/>
        </c:ser>
        <c:dLbls>
          <c:showLegendKey val="0"/>
          <c:showVal val="0"/>
          <c:showCatName val="0"/>
          <c:showSerName val="0"/>
          <c:showPercent val="0"/>
          <c:showBubbleSize val="0"/>
        </c:dLbls>
        <c:smooth val="0"/>
        <c:axId val="291962112"/>
        <c:axId val="295287192"/>
      </c:lineChart>
      <c:catAx>
        <c:axId val="29196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5287192"/>
        <c:crosses val="autoZero"/>
        <c:auto val="1"/>
        <c:lblAlgn val="ctr"/>
        <c:lblOffset val="100"/>
        <c:noMultiLvlLbl val="0"/>
      </c:catAx>
      <c:valAx>
        <c:axId val="295287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291962112"/>
        <c:crosses val="autoZero"/>
        <c:crossBetween val="between"/>
      </c:valAx>
      <c:spPr>
        <a:noFill/>
        <a:ln>
          <a:noFill/>
        </a:ln>
        <a:effectLst/>
      </c:spPr>
    </c:plotArea>
    <c:legend>
      <c:legendPos val="b"/>
      <c:layout>
        <c:manualLayout>
          <c:xMode val="edge"/>
          <c:yMode val="edge"/>
          <c:x val="0.38127902914015899"/>
          <c:y val="0.86786250502433016"/>
          <c:w val="0.27263542621411169"/>
          <c:h val="5.1238612845341085E-2"/>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ysClr val="windowText" lastClr="000000"/>
          </a:solidFill>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6.xml.rels><?xml version="1.0" encoding="UTF-8" standalone="yes"?>
<Relationships xmlns="http://schemas.openxmlformats.org/package/2006/relationships"><Relationship Id="rId1" Type="http://schemas.openxmlformats.org/officeDocument/2006/relationships/image" Target="../media/image12.png"/></Relationships>
</file>

<file path=ppt/drawings/drawing1.xml><?xml version="1.0" encoding="utf-8"?>
<c:userShapes xmlns:c="http://schemas.openxmlformats.org/drawingml/2006/chart">
  <cdr:relSizeAnchor xmlns:cdr="http://schemas.openxmlformats.org/drawingml/2006/chartDrawing">
    <cdr:from>
      <cdr:x>0</cdr:x>
      <cdr:y>0.96174</cdr:y>
    </cdr:from>
    <cdr:to>
      <cdr:x>0.77902</cdr:x>
      <cdr:y>0.99545</cdr:y>
    </cdr:to>
    <cdr:sp macro="" textlink="">
      <cdr:nvSpPr>
        <cdr:cNvPr id="2" name="TextBox 1"/>
        <cdr:cNvSpPr txBox="1"/>
      </cdr:nvSpPr>
      <cdr:spPr>
        <a:xfrm xmlns:a="http://schemas.openxmlformats.org/drawingml/2006/main">
          <a:off x="0" y="6039203"/>
          <a:ext cx="6746875" cy="21166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dirty="0"/>
            <a:t>Source: Vital Statistics, National Center for Health Statistics (NCHS)</a:t>
          </a:r>
        </a:p>
      </cdr:txBody>
    </cdr:sp>
  </cdr:relSizeAnchor>
</c:userShapes>
</file>

<file path=ppt/drawings/drawing2.xml><?xml version="1.0" encoding="utf-8"?>
<c:userShapes xmlns:c="http://schemas.openxmlformats.org/drawingml/2006/chart">
  <cdr:relSizeAnchor xmlns:cdr="http://schemas.openxmlformats.org/drawingml/2006/chartDrawing">
    <cdr:from>
      <cdr:x>0.00814</cdr:x>
      <cdr:y>0.9593</cdr:y>
    </cdr:from>
    <cdr:to>
      <cdr:x>0.76438</cdr:x>
      <cdr:y>1</cdr:y>
    </cdr:to>
    <cdr:sp macro="" textlink="">
      <cdr:nvSpPr>
        <cdr:cNvPr id="2" name="TextBox 1"/>
        <cdr:cNvSpPr txBox="1"/>
      </cdr:nvSpPr>
      <cdr:spPr>
        <a:xfrm xmlns:a="http://schemas.openxmlformats.org/drawingml/2006/main">
          <a:off x="70555" y="6028090"/>
          <a:ext cx="6552848" cy="2557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00" dirty="0"/>
            <a:t>Source: CDC Behavioral Risk Factor Surveillance System</a:t>
          </a:r>
        </a:p>
      </cdr:txBody>
    </cdr:sp>
  </cdr:relSizeAnchor>
</c:userShapes>
</file>

<file path=ppt/drawings/drawing3.xml><?xml version="1.0" encoding="utf-8"?>
<c:userShapes xmlns:c="http://schemas.openxmlformats.org/drawingml/2006/chart">
  <cdr:relSizeAnchor xmlns:cdr="http://schemas.openxmlformats.org/drawingml/2006/chartDrawing">
    <cdr:from>
      <cdr:x>0.95316</cdr:x>
      <cdr:y>0.11928</cdr:y>
    </cdr:from>
    <cdr:to>
      <cdr:x>0.95316</cdr:x>
      <cdr:y>0.97876</cdr:y>
    </cdr:to>
    <cdr:cxnSp macro="">
      <cdr:nvCxnSpPr>
        <cdr:cNvPr id="3" name="Straight Connector 2"/>
        <cdr:cNvCxnSpPr/>
      </cdr:nvCxnSpPr>
      <cdr:spPr>
        <a:xfrm xmlns:a="http://schemas.openxmlformats.org/drawingml/2006/main" flipH="1" flipV="1">
          <a:off x="7844118" y="654422"/>
          <a:ext cx="1" cy="4715436"/>
        </a:xfrm>
        <a:prstGeom xmlns:a="http://schemas.openxmlformats.org/drawingml/2006/main" prst="line">
          <a:avLst/>
        </a:prstGeom>
        <a:ln xmlns:a="http://schemas.openxmlformats.org/drawingml/2006/main">
          <a:solidFill>
            <a:schemeClr val="bg1">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0.14706</cdr:x>
      <cdr:y>0.55065</cdr:y>
    </cdr:from>
    <cdr:to>
      <cdr:x>0.93137</cdr:x>
      <cdr:y>0.86275</cdr:y>
    </cdr:to>
    <cdr:sp macro="" textlink="">
      <cdr:nvSpPr>
        <cdr:cNvPr id="2" name="TextBox 1"/>
        <cdr:cNvSpPr txBox="1"/>
      </cdr:nvSpPr>
      <cdr:spPr>
        <a:xfrm xmlns:a="http://schemas.openxmlformats.org/drawingml/2006/main">
          <a:off x="1210235" y="3021106"/>
          <a:ext cx="6454589" cy="1712259"/>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6600" dirty="0" smtClean="0">
              <a:ln>
                <a:solidFill>
                  <a:schemeClr val="bg2">
                    <a:lumMod val="90000"/>
                  </a:schemeClr>
                </a:solidFill>
              </a:ln>
              <a:noFill/>
            </a:rPr>
            <a:t>Job Loss</a:t>
          </a:r>
          <a:endParaRPr lang="en-US" sz="6600" dirty="0">
            <a:ln>
              <a:solidFill>
                <a:schemeClr val="bg2">
                  <a:lumMod val="90000"/>
                </a:schemeClr>
              </a:solidFill>
            </a:ln>
            <a:noFill/>
          </a:endParaRPr>
        </a:p>
      </cdr:txBody>
    </cdr:sp>
  </cdr:relSizeAnchor>
  <cdr:relSizeAnchor xmlns:cdr="http://schemas.openxmlformats.org/drawingml/2006/chartDrawing">
    <cdr:from>
      <cdr:x>0.11619</cdr:x>
      <cdr:y>0.21405</cdr:y>
    </cdr:from>
    <cdr:to>
      <cdr:x>0.90051</cdr:x>
      <cdr:y>0.52614</cdr:y>
    </cdr:to>
    <cdr:sp macro="" textlink="">
      <cdr:nvSpPr>
        <cdr:cNvPr id="3" name="TextBox 1"/>
        <cdr:cNvSpPr txBox="1"/>
      </cdr:nvSpPr>
      <cdr:spPr>
        <a:xfrm xmlns:a="http://schemas.openxmlformats.org/drawingml/2006/main">
          <a:off x="956235" y="1174376"/>
          <a:ext cx="6454589" cy="1712259"/>
        </a:xfrm>
        <a:prstGeom xmlns:a="http://schemas.openxmlformats.org/drawingml/2006/main" prst="rect">
          <a:avLst/>
        </a:prstGeom>
      </cdr:spPr>
      <cdr:txBody>
        <a:bodyPr xmlns:a="http://schemas.openxmlformats.org/drawingml/2006/main" wrap="square" rtlCol="0" anchor="t"/>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6600" dirty="0" smtClean="0">
              <a:ln>
                <a:solidFill>
                  <a:schemeClr val="bg2">
                    <a:lumMod val="90000"/>
                  </a:schemeClr>
                </a:solidFill>
              </a:ln>
              <a:noFill/>
            </a:rPr>
            <a:t>Job Gain</a:t>
          </a:r>
          <a:endParaRPr lang="en-US" sz="6600" dirty="0">
            <a:ln>
              <a:solidFill>
                <a:schemeClr val="bg2">
                  <a:lumMod val="90000"/>
                </a:schemeClr>
              </a:solidFill>
            </a:ln>
            <a:no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cdr:x>
      <cdr:y>0.95787</cdr:y>
    </cdr:from>
    <cdr:to>
      <cdr:x>0.69857</cdr:x>
      <cdr:y>1</cdr:y>
    </cdr:to>
    <cdr:sp macro="" textlink="">
      <cdr:nvSpPr>
        <cdr:cNvPr id="2" name="TextBox 1"/>
        <cdr:cNvSpPr txBox="1"/>
      </cdr:nvSpPr>
      <cdr:spPr>
        <a:xfrm xmlns:a="http://schemas.openxmlformats.org/drawingml/2006/main">
          <a:off x="0" y="6014861"/>
          <a:ext cx="6050139" cy="2645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a:t>Source: US Census Bureau</a:t>
          </a:r>
          <a:r>
            <a:rPr lang="en-US" sz="1100" baseline="0"/>
            <a:t> </a:t>
          </a:r>
          <a:r>
            <a:rPr lang="en-US" sz="1100"/>
            <a:t>American Community Survey 5-yr estimates</a:t>
          </a:r>
        </a:p>
      </cdr:txBody>
    </cdr:sp>
  </cdr:relSizeAnchor>
</c:userShapes>
</file>

<file path=ppt/drawings/drawing6.xml><?xml version="1.0" encoding="utf-8"?>
<c:userShapes xmlns:c="http://schemas.openxmlformats.org/drawingml/2006/chart">
  <cdr:relSizeAnchor xmlns:cdr="http://schemas.openxmlformats.org/drawingml/2006/chartDrawing">
    <cdr:from>
      <cdr:x>0.05512</cdr:x>
      <cdr:y>0.09344</cdr:y>
    </cdr:from>
    <cdr:to>
      <cdr:x>0.99242</cdr:x>
      <cdr:y>0.15209</cdr:y>
    </cdr:to>
    <cdr:grpSp>
      <cdr:nvGrpSpPr>
        <cdr:cNvPr id="11" name="Group 10"/>
        <cdr:cNvGrpSpPr/>
      </cdr:nvGrpSpPr>
      <cdr:grpSpPr>
        <a:xfrm xmlns:a="http://schemas.openxmlformats.org/drawingml/2006/main">
          <a:off x="473776" y="539454"/>
          <a:ext cx="8056431" cy="338603"/>
          <a:chOff x="414130" y="368116"/>
          <a:chExt cx="8116957" cy="368115"/>
        </a:xfrm>
      </cdr:grpSpPr>
      <cdr:cxnSp macro="">
        <cdr:nvCxnSpPr>
          <cdr:cNvPr id="3" name="Straight Connector 2"/>
          <cdr:cNvCxnSpPr/>
        </cdr:nvCxnSpPr>
        <cdr:spPr>
          <a:xfrm xmlns:a="http://schemas.openxmlformats.org/drawingml/2006/main">
            <a:off x="791449" y="533768"/>
            <a:ext cx="7739638" cy="0"/>
          </a:xfrm>
          <a:prstGeom xmlns:a="http://schemas.openxmlformats.org/drawingml/2006/main" prst="line">
            <a:avLst/>
          </a:prstGeom>
          <a:ln xmlns:a="http://schemas.openxmlformats.org/drawingml/2006/main" w="28575">
            <a:solidFill>
              <a:schemeClr val="accent6"/>
            </a:solidFill>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sp macro="" textlink="">
        <cdr:nvSpPr>
          <cdr:cNvPr id="4" name="TextBox 3"/>
          <cdr:cNvSpPr txBox="1"/>
        </cdr:nvSpPr>
        <cdr:spPr>
          <a:xfrm xmlns:a="http://schemas.openxmlformats.org/drawingml/2006/main">
            <a:off x="414130" y="368116"/>
            <a:ext cx="855870" cy="368115"/>
          </a:xfrm>
          <a:prstGeom xmlns:a="http://schemas.openxmlformats.org/drawingml/2006/main" prst="rect">
            <a:avLst/>
          </a:prstGeom>
          <a:solidFill xmlns:a="http://schemas.openxmlformats.org/drawingml/2006/main">
            <a:sysClr val="window" lastClr="FFFFFF"/>
          </a:solidFill>
          <a:effectLst xmlns:a="http://schemas.openxmlformats.org/drawingml/2006/main">
            <a:softEdge rad="31750"/>
          </a:effectLst>
        </cdr:spPr>
        <cdr:txBody>
          <a:bodyPr xmlns:a="http://schemas.openxmlformats.org/drawingml/2006/main" vertOverflow="clip" wrap="square" rtlCol="0"/>
          <a:lstStyle xmlns:a="http://schemas.openxmlformats.org/drawingml/2006/main"/>
          <a:p xmlns:a="http://schemas.openxmlformats.org/drawingml/2006/main">
            <a:r>
              <a:rPr lang="en-US" sz="1600"/>
              <a:t>=</a:t>
            </a:r>
            <a:r>
              <a:rPr lang="en-US" sz="1600" baseline="0"/>
              <a:t> Parity</a:t>
            </a:r>
            <a:endParaRPr lang="en-US" sz="1600"/>
          </a:p>
        </cdr:txBody>
      </cdr:sp>
    </cdr:grpSp>
  </cdr:relSizeAnchor>
  <cdr:relSizeAnchor xmlns:cdr="http://schemas.openxmlformats.org/drawingml/2006/chartDrawing">
    <cdr:from>
      <cdr:x>0.35996</cdr:x>
      <cdr:y>0.81886</cdr:y>
    </cdr:from>
    <cdr:to>
      <cdr:x>0.40034</cdr:x>
      <cdr:y>0.81886</cdr:y>
    </cdr:to>
    <cdr:cxnSp macro="">
      <cdr:nvCxnSpPr>
        <cdr:cNvPr id="7" name="Straight Connector 6"/>
        <cdr:cNvCxnSpPr/>
      </cdr:nvCxnSpPr>
      <cdr:spPr>
        <a:xfrm xmlns:a="http://schemas.openxmlformats.org/drawingml/2006/main">
          <a:off x="3093972" y="4727508"/>
          <a:ext cx="347106" cy="0"/>
        </a:xfrm>
        <a:prstGeom xmlns:a="http://schemas.openxmlformats.org/drawingml/2006/main" prst="line">
          <a:avLst/>
        </a:prstGeom>
        <a:ln xmlns:a="http://schemas.openxmlformats.org/drawingml/2006/main" w="38100">
          <a:solidFill>
            <a:schemeClr val="accent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0.36047</cdr:x>
      <cdr:y>0.91321</cdr:y>
    </cdr:from>
    <cdr:to>
      <cdr:x>0.40085</cdr:x>
      <cdr:y>0.91321</cdr:y>
    </cdr:to>
    <cdr:cxnSp macro="">
      <cdr:nvCxnSpPr>
        <cdr:cNvPr id="8" name="Straight Connector 7"/>
        <cdr:cNvCxnSpPr/>
      </cdr:nvCxnSpPr>
      <cdr:spPr>
        <a:xfrm xmlns:a="http://schemas.openxmlformats.org/drawingml/2006/main">
          <a:off x="3098383" y="5272226"/>
          <a:ext cx="347105" cy="0"/>
        </a:xfrm>
        <a:prstGeom xmlns:a="http://schemas.openxmlformats.org/drawingml/2006/main" prst="line">
          <a:avLst/>
        </a:prstGeom>
        <a:ln xmlns:a="http://schemas.openxmlformats.org/drawingml/2006/main" w="38100">
          <a:solidFill>
            <a:schemeClr val="accent2"/>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cdr:x>
      <cdr:y>0.96628</cdr:y>
    </cdr:from>
    <cdr:to>
      <cdr:x>0.44336</cdr:x>
      <cdr:y>1</cdr:y>
    </cdr:to>
    <cdr:sp macro="" textlink="">
      <cdr:nvSpPr>
        <cdr:cNvPr id="12" name="TextBox 11"/>
        <cdr:cNvSpPr txBox="1"/>
      </cdr:nvSpPr>
      <cdr:spPr>
        <a:xfrm xmlns:a="http://schemas.openxmlformats.org/drawingml/2006/main">
          <a:off x="0" y="5478112"/>
          <a:ext cx="3648635" cy="19116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900" dirty="0">
              <a:solidFill>
                <a:sysClr val="windowText" lastClr="000000"/>
              </a:solidFill>
            </a:rPr>
            <a:t>Source: American</a:t>
          </a:r>
          <a:r>
            <a:rPr lang="en-US" sz="900" baseline="0" dirty="0">
              <a:solidFill>
                <a:sysClr val="windowText" lastClr="000000"/>
              </a:solidFill>
            </a:rPr>
            <a:t> Community Survey 5-yr estimates, U.S. Census </a:t>
          </a:r>
          <a:r>
            <a:rPr lang="en-US" sz="900" baseline="0" dirty="0" smtClean="0">
              <a:solidFill>
                <a:sysClr val="windowText" lastClr="000000"/>
              </a:solidFill>
            </a:rPr>
            <a:t>Bureau</a:t>
          </a:r>
          <a:endParaRPr lang="en-US" sz="900" dirty="0">
            <a:solidFill>
              <a:sysClr val="windowText" lastClr="000000"/>
            </a:solidFill>
          </a:endParaRPr>
        </a:p>
      </cdr:txBody>
    </cdr:sp>
  </cdr:relSizeAnchor>
  <cdr:relSizeAnchor xmlns:cdr="http://schemas.openxmlformats.org/drawingml/2006/chartDrawing">
    <cdr:from>
      <cdr:x>0.33792</cdr:x>
      <cdr:y>0.77329</cdr:y>
    </cdr:from>
    <cdr:to>
      <cdr:x>0.81314</cdr:x>
      <cdr:y>0.96443</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904565" y="4464422"/>
          <a:ext cx="4084674" cy="1103472"/>
        </a:xfrm>
        <a:prstGeom xmlns:a="http://schemas.openxmlformats.org/drawingml/2006/main" prst="rect">
          <a:avLst/>
        </a:prstGeom>
        <a:effectLst xmlns:a="http://schemas.openxmlformats.org/drawingml/2006/main"/>
      </cdr:spPr>
    </cdr:pic>
  </cdr:relSizeAnchor>
</c:userShapes>
</file>

<file path=ppt/drawings/drawing7.xml><?xml version="1.0" encoding="utf-8"?>
<c:userShapes xmlns:c="http://schemas.openxmlformats.org/drawingml/2006/chart">
  <cdr:relSizeAnchor xmlns:cdr="http://schemas.openxmlformats.org/drawingml/2006/chartDrawing">
    <cdr:from>
      <cdr:x>0</cdr:x>
      <cdr:y>0.96034</cdr:y>
    </cdr:from>
    <cdr:to>
      <cdr:x>0.29265</cdr:x>
      <cdr:y>1</cdr:y>
    </cdr:to>
    <cdr:sp macro="" textlink="">
      <cdr:nvSpPr>
        <cdr:cNvPr id="2" name="TextBox 1"/>
        <cdr:cNvSpPr txBox="1"/>
      </cdr:nvSpPr>
      <cdr:spPr>
        <a:xfrm xmlns:a="http://schemas.openxmlformats.org/drawingml/2006/main">
          <a:off x="0" y="5393643"/>
          <a:ext cx="2408392" cy="2227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900" dirty="0"/>
            <a:t>Source:</a:t>
          </a:r>
          <a:r>
            <a:rPr lang="en-US" sz="900" baseline="0" dirty="0"/>
            <a:t> U.S. Elections Atlas, Policy Link</a:t>
          </a:r>
          <a:endParaRPr lang="en-US" sz="9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194CB5AD-B6CF-4243-83B7-E953EFAC7CF8}" type="datetimeFigureOut">
              <a:rPr lang="en-US" smtClean="0"/>
              <a:t>5/25/2016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60588311-2ACD-439D-BD93-0693FAE5120C}" type="slidenum">
              <a:rPr lang="en-US" smtClean="0"/>
              <a:t>‹#›</a:t>
            </a:fld>
            <a:endParaRPr lang="en-US"/>
          </a:p>
        </p:txBody>
      </p:sp>
    </p:spTree>
    <p:extLst>
      <p:ext uri="{BB962C8B-B14F-4D97-AF65-F5344CB8AC3E}">
        <p14:creationId xmlns:p14="http://schemas.microsoft.com/office/powerpoint/2010/main" val="992364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CACF38-EA71-4D6A-8BC3-9F76C8F12194}" type="slidenum">
              <a:rPr lang="en-US" smtClean="0">
                <a:solidFill>
                  <a:prstClr val="black"/>
                </a:solidFill>
              </a:rPr>
              <a:pPr/>
              <a:t>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401799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88311-2ACD-439D-BD93-0693FAE5120C}" type="slidenum">
              <a:rPr lang="en-US" smtClean="0"/>
              <a:t>18</a:t>
            </a:fld>
            <a:endParaRPr lang="en-US"/>
          </a:p>
        </p:txBody>
      </p:sp>
    </p:spTree>
    <p:extLst>
      <p:ext uri="{BB962C8B-B14F-4D97-AF65-F5344CB8AC3E}">
        <p14:creationId xmlns:p14="http://schemas.microsoft.com/office/powerpoint/2010/main" val="4212564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49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Text Placeholder 1"/>
          <p:cNvSpPr>
            <a:spLocks noGrp="1"/>
          </p:cNvSpPr>
          <p:nvPr>
            <p:ph type="body" sz="quarter" idx="10"/>
          </p:nvPr>
        </p:nvSpPr>
        <p:spPr>
          <a:xfrm>
            <a:off x="504053" y="3486250"/>
            <a:ext cx="7627938" cy="706438"/>
          </a:xfrm>
          <a:prstGeom prst="rect">
            <a:avLst/>
          </a:prstGeom>
        </p:spPr>
        <p:txBody>
          <a:bodyPr/>
          <a:lstStyle>
            <a:lvl1pPr marL="0" indent="0">
              <a:buNone/>
              <a:defRPr/>
            </a:lvl1pPr>
          </a:lstStyle>
          <a:p>
            <a:endParaRPr lang="en-US" dirty="0"/>
          </a:p>
        </p:txBody>
      </p:sp>
      <p:sp>
        <p:nvSpPr>
          <p:cNvPr id="10" name="Text Placeholder 2"/>
          <p:cNvSpPr>
            <a:spLocks noGrp="1"/>
          </p:cNvSpPr>
          <p:nvPr>
            <p:ph type="body" sz="quarter" idx="11"/>
          </p:nvPr>
        </p:nvSpPr>
        <p:spPr>
          <a:xfrm>
            <a:off x="5302250" y="4429120"/>
            <a:ext cx="3738563" cy="301625"/>
          </a:xfrm>
          <a:prstGeom prst="rect">
            <a:avLst/>
          </a:prstGeom>
        </p:spPr>
        <p:txBody>
          <a:bodyPr/>
          <a:lstStyle/>
          <a:p>
            <a:endParaRPr lang="en-US"/>
          </a:p>
        </p:txBody>
      </p:sp>
      <p:sp>
        <p:nvSpPr>
          <p:cNvPr id="11" name="Text Placeholder 3"/>
          <p:cNvSpPr>
            <a:spLocks noGrp="1"/>
          </p:cNvSpPr>
          <p:nvPr>
            <p:ph type="body" sz="quarter" idx="12" hasCustomPrompt="1"/>
          </p:nvPr>
        </p:nvSpPr>
        <p:spPr>
          <a:xfrm>
            <a:off x="1274628" y="3061589"/>
            <a:ext cx="5778500" cy="285750"/>
          </a:xfrm>
          <a:prstGeom prst="rect">
            <a:avLst/>
          </a:prstGeom>
        </p:spPr>
        <p:txBody>
          <a:bodyPr/>
          <a:lstStyle>
            <a:lvl1pPr marL="0" indent="0">
              <a:buNone/>
              <a:defRPr/>
            </a:lvl1pPr>
          </a:lstStyle>
          <a:p>
            <a:r>
              <a:rPr lang="en-US" dirty="0" smtClean="0"/>
              <a:t>Department Division</a:t>
            </a:r>
            <a:endParaRPr lang="en-US" dirty="0"/>
          </a:p>
        </p:txBody>
      </p:sp>
    </p:spTree>
    <p:extLst>
      <p:ext uri="{BB962C8B-B14F-4D97-AF65-F5344CB8AC3E}">
        <p14:creationId xmlns:p14="http://schemas.microsoft.com/office/powerpoint/2010/main" val="237080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Content Placeholder 2"/>
          <p:cNvSpPr>
            <a:spLocks noGrp="1"/>
          </p:cNvSpPr>
          <p:nvPr>
            <p:ph sz="quarter" idx="13"/>
          </p:nvPr>
        </p:nvSpPr>
        <p:spPr>
          <a:xfrm>
            <a:off x="2293834" y="1366129"/>
            <a:ext cx="6253162" cy="4610100"/>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4"/>
          </p:nvPr>
        </p:nvSpPr>
        <p:spPr>
          <a:xfrm>
            <a:off x="5258079" y="195263"/>
            <a:ext cx="3737280" cy="307975"/>
          </a:xfrm>
          <a:prstGeom prst="rect">
            <a:avLst/>
          </a:prstGeom>
        </p:spPr>
        <p:txBody>
          <a:bodyPr/>
          <a:lstStyle/>
          <a:p>
            <a:endParaRPr lang="en-US" dirty="0"/>
          </a:p>
        </p:txBody>
      </p:sp>
    </p:spTree>
    <p:extLst>
      <p:ext uri="{BB962C8B-B14F-4D97-AF65-F5344CB8AC3E}">
        <p14:creationId xmlns:p14="http://schemas.microsoft.com/office/powerpoint/2010/main" val="2525516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88152" y="948634"/>
            <a:ext cx="3002595" cy="547228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Content Placeholder 2"/>
          <p:cNvSpPr>
            <a:spLocks noGrp="1"/>
          </p:cNvSpPr>
          <p:nvPr>
            <p:ph sz="quarter" idx="14"/>
          </p:nvPr>
        </p:nvSpPr>
        <p:spPr>
          <a:xfrm>
            <a:off x="477838" y="1335088"/>
            <a:ext cx="2401887" cy="4748212"/>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164787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394633" y="1176435"/>
            <a:ext cx="6264161" cy="3551139"/>
          </a:xfrm>
          <a:prstGeom prst="rect">
            <a:avLst/>
          </a:prstGeom>
        </p:spPr>
      </p:sp>
      <p:sp>
        <p:nvSpPr>
          <p:cNvPr id="5" name="Text Placeholder 4"/>
          <p:cNvSpPr>
            <a:spLocks noGrp="1"/>
          </p:cNvSpPr>
          <p:nvPr>
            <p:ph type="body" sz="quarter" idx="14"/>
          </p:nvPr>
        </p:nvSpPr>
        <p:spPr>
          <a:xfrm>
            <a:off x="5258079" y="195263"/>
            <a:ext cx="3737280" cy="30797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46996" y="6435730"/>
            <a:ext cx="597004" cy="365125"/>
          </a:xfrm>
          <a:prstGeom prst="rect">
            <a:avLst/>
          </a:prstGeom>
        </p:spPr>
        <p:txBody>
          <a:bodyPr/>
          <a:lstStyle/>
          <a:p>
            <a:fld id="{9A2A000D-0D79-E646-8BC0-B88888803783}" type="slidenum">
              <a:rPr lang="en-US" smtClean="0"/>
              <a:pPr/>
              <a:t>‹#›</a:t>
            </a:fld>
            <a:endParaRPr lang="en-US" dirty="0"/>
          </a:p>
        </p:txBody>
      </p:sp>
      <p:sp>
        <p:nvSpPr>
          <p:cNvPr id="7" name="Title 1"/>
          <p:cNvSpPr>
            <a:spLocks noGrp="1"/>
          </p:cNvSpPr>
          <p:nvPr>
            <p:ph type="title"/>
          </p:nvPr>
        </p:nvSpPr>
        <p:spPr>
          <a:xfrm>
            <a:off x="1394633" y="4800600"/>
            <a:ext cx="6264161" cy="566738"/>
          </a:xfrm>
          <a:prstGeom prst="rect">
            <a:avLst/>
          </a:prstGeom>
        </p:spPr>
        <p:txBody>
          <a:bodyPr/>
          <a:lstStyle/>
          <a:p>
            <a:endParaRPr lang="en-US" dirty="0"/>
          </a:p>
        </p:txBody>
      </p:sp>
      <p:sp>
        <p:nvSpPr>
          <p:cNvPr id="8" name="Text Placeholder 3"/>
          <p:cNvSpPr>
            <a:spLocks noGrp="1"/>
          </p:cNvSpPr>
          <p:nvPr>
            <p:ph type="body" sz="half" idx="2"/>
          </p:nvPr>
        </p:nvSpPr>
        <p:spPr>
          <a:xfrm>
            <a:off x="1394633" y="5367338"/>
            <a:ext cx="6264161" cy="804862"/>
          </a:xfrm>
          <a:prstGeom prst="rect">
            <a:avLst/>
          </a:prstGeom>
        </p:spPr>
        <p:txBody>
          <a:bodyPr/>
          <a:lstStyle/>
          <a:p>
            <a:endParaRPr lang="en-US" dirty="0"/>
          </a:p>
        </p:txBody>
      </p:sp>
    </p:spTree>
    <p:extLst>
      <p:ext uri="{BB962C8B-B14F-4D97-AF65-F5344CB8AC3E}">
        <p14:creationId xmlns:p14="http://schemas.microsoft.com/office/powerpoint/2010/main" val="201916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32553"/>
            <a:ext cx="2133600" cy="365125"/>
          </a:xfrm>
          <a:prstGeom prst="rect">
            <a:avLst/>
          </a:prstGeom>
        </p:spPr>
        <p:txBody>
          <a:bodyPr/>
          <a:lstStyle/>
          <a:p>
            <a:fld id="{F86312A6-8FCC-2140-9297-064FA2FB968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896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92195"/>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60" r:id="rId4"/>
    <p:sldLayoutId id="2147483657" r:id="rId5"/>
    <p:sldLayoutId id="2147483662"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 Target="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 Target="slide29.xml"/><Relationship Id="rId7" Type="http://schemas.openxmlformats.org/officeDocument/2006/relationships/slide" Target="slide2.xml"/><Relationship Id="rId2" Type="http://schemas.openxmlformats.org/officeDocument/2006/relationships/slide" Target="slide28.xml"/><Relationship Id="rId1" Type="http://schemas.openxmlformats.org/officeDocument/2006/relationships/slideLayout" Target="../slideLayouts/slideLayout5.xml"/><Relationship Id="rId6" Type="http://schemas.openxmlformats.org/officeDocument/2006/relationships/slide" Target="slide31.xml"/><Relationship Id="rId5" Type="http://schemas.openxmlformats.org/officeDocument/2006/relationships/image" Target="../media/image9.png"/><Relationship Id="rId4" Type="http://schemas.openxmlformats.org/officeDocument/2006/relationships/slide" Target="slide29.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 Target="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 Target="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 Target="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5.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slide" Target="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 Target="slide11.xml"/><Relationship Id="rId7"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slide" Target="slide9.xml"/><Relationship Id="rId10" Type="http://schemas.openxmlformats.org/officeDocument/2006/relationships/image" Target="../media/image8.jpg"/><Relationship Id="rId4" Type="http://schemas.openxmlformats.org/officeDocument/2006/relationships/image" Target="../media/image5.jp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 Target="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 Target="slide7.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slide" Target="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slide" Target="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slide" Target="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slide" Target="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8.jpg"/><Relationship Id="rId2" Type="http://schemas.openxmlformats.org/officeDocument/2006/relationships/slide" Target="slide14.xml"/><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16.xml"/><Relationship Id="rId4" Type="http://schemas.openxmlformats.org/officeDocument/2006/relationships/slide" Target="slide1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 Target="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image" Target="../media/image7.jpg"/><Relationship Id="rId2" Type="http://schemas.openxmlformats.org/officeDocument/2006/relationships/slide" Target="slide19.xml"/><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21.xml"/><Relationship Id="rId4" Type="http://schemas.openxmlformats.org/officeDocument/2006/relationships/slide" Target="slide20.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 Target="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image" Target="../media/image6.jpg"/><Relationship Id="rId2" Type="http://schemas.openxmlformats.org/officeDocument/2006/relationships/slide" Target="slide23.xml"/><Relationship Id="rId1" Type="http://schemas.openxmlformats.org/officeDocument/2006/relationships/slideLayout" Target="../slideLayouts/slideLayout5.xml"/><Relationship Id="rId6" Type="http://schemas.openxmlformats.org/officeDocument/2006/relationships/slide" Target="slide2.xml"/><Relationship Id="rId5" Type="http://schemas.openxmlformats.org/officeDocument/2006/relationships/slide" Target="slide25.xml"/><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579" y="3318953"/>
            <a:ext cx="7674377" cy="584776"/>
          </a:xfrm>
          <a:prstGeom prst="rect">
            <a:avLst/>
          </a:prstGeom>
          <a:noFill/>
        </p:spPr>
        <p:txBody>
          <a:bodyPr wrap="square" rtlCol="0">
            <a:spAutoFit/>
          </a:bodyPr>
          <a:lstStyle/>
          <a:p>
            <a:pPr algn="ctr"/>
            <a:r>
              <a:rPr lang="en-US" sz="3200" dirty="0" smtClean="0">
                <a:solidFill>
                  <a:schemeClr val="bg1"/>
                </a:solidFill>
                <a:latin typeface="Arial"/>
                <a:cs typeface="Arial"/>
              </a:rPr>
              <a:t>Community Indicators</a:t>
            </a:r>
            <a:endParaRPr lang="en-US" sz="3200" dirty="0">
              <a:solidFill>
                <a:schemeClr val="bg1"/>
              </a:solidFill>
              <a:latin typeface="Arial"/>
              <a:cs typeface="Arial"/>
            </a:endParaRPr>
          </a:p>
        </p:txBody>
      </p:sp>
      <p:sp>
        <p:nvSpPr>
          <p:cNvPr id="3" name="TextBox 2"/>
          <p:cNvSpPr txBox="1"/>
          <p:nvPr/>
        </p:nvSpPr>
        <p:spPr>
          <a:xfrm>
            <a:off x="5220139" y="4448643"/>
            <a:ext cx="4012486" cy="338554"/>
          </a:xfrm>
          <a:prstGeom prst="rect">
            <a:avLst/>
          </a:prstGeom>
          <a:noFill/>
        </p:spPr>
        <p:txBody>
          <a:bodyPr wrap="square" rtlCol="0">
            <a:spAutoFit/>
          </a:bodyPr>
          <a:lstStyle/>
          <a:p>
            <a:pPr algn="ctr"/>
            <a:r>
              <a:rPr lang="en-US" sz="1600" dirty="0" smtClean="0">
                <a:solidFill>
                  <a:schemeClr val="tx1">
                    <a:lumMod val="65000"/>
                    <a:lumOff val="35000"/>
                  </a:schemeClr>
                </a:solidFill>
              </a:rPr>
              <a:t>May 5, 2016</a:t>
            </a:r>
            <a:endParaRPr lang="en-US" sz="1600" dirty="0">
              <a:solidFill>
                <a:schemeClr val="tx1">
                  <a:lumMod val="65000"/>
                  <a:lumOff val="35000"/>
                </a:schemeClr>
              </a:solidFill>
            </a:endParaRPr>
          </a:p>
        </p:txBody>
      </p:sp>
      <p:sp>
        <p:nvSpPr>
          <p:cNvPr id="4" name="TextBox 3"/>
          <p:cNvSpPr txBox="1"/>
          <p:nvPr/>
        </p:nvSpPr>
        <p:spPr>
          <a:xfrm>
            <a:off x="2713219" y="3066499"/>
            <a:ext cx="3562346" cy="369332"/>
          </a:xfrm>
          <a:prstGeom prst="rect">
            <a:avLst/>
          </a:prstGeom>
          <a:noFill/>
        </p:spPr>
        <p:txBody>
          <a:bodyPr wrap="square" rtlCol="0">
            <a:spAutoFit/>
          </a:bodyPr>
          <a:lstStyle/>
          <a:p>
            <a:pPr algn="ctr"/>
            <a:r>
              <a:rPr lang="en-US" dirty="0" smtClean="0">
                <a:solidFill>
                  <a:schemeClr val="bg1"/>
                </a:solidFill>
                <a:latin typeface="Arial"/>
                <a:cs typeface="Arial"/>
              </a:rPr>
              <a:t>Policy and Planning Division</a:t>
            </a:r>
            <a:endParaRPr lang="en-US" dirty="0">
              <a:solidFill>
                <a:schemeClr val="bg1"/>
              </a:solidFill>
              <a:latin typeface="Arial"/>
              <a:cs typeface="Arial"/>
            </a:endParaRPr>
          </a:p>
        </p:txBody>
      </p:sp>
    </p:spTree>
    <p:extLst>
      <p:ext uri="{BB962C8B-B14F-4D97-AF65-F5344CB8AC3E}">
        <p14:creationId xmlns:p14="http://schemas.microsoft.com/office/powerpoint/2010/main" val="27314444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0" y="1991659"/>
            <a:ext cx="3840480" cy="2743200"/>
          </a:xfrm>
          <a:prstGeom prst="rect">
            <a:avLst/>
          </a:prstGeom>
        </p:spPr>
      </p:pic>
      <p:sp>
        <p:nvSpPr>
          <p:cNvPr id="8" name="Rectangle 7"/>
          <p:cNvSpPr/>
          <p:nvPr/>
        </p:nvSpPr>
        <p:spPr>
          <a:xfrm flipV="1">
            <a:off x="457200" y="5140337"/>
            <a:ext cx="8229600" cy="4571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550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16773" y="2955531"/>
            <a:ext cx="1371600" cy="3237437"/>
          </a:xfrm>
          <a:prstGeom prst="roundRect">
            <a:avLst>
              <a:gd name="adj" fmla="val 16299"/>
            </a:avLst>
          </a:prstGeom>
          <a:solidFill>
            <a:srgbClr val="969696">
              <a:alpha val="49020"/>
            </a:srgbClr>
          </a:solidFill>
          <a:ln w="1905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12351430"/>
              </p:ext>
            </p:extLst>
          </p:nvPr>
        </p:nvGraphicFramePr>
        <p:xfrm>
          <a:off x="545950" y="2955532"/>
          <a:ext cx="7951692" cy="3327703"/>
        </p:xfrm>
        <a:graphic>
          <a:graphicData uri="http://schemas.openxmlformats.org/drawingml/2006/table">
            <a:tbl>
              <a:tblPr firstRow="1" bandRow="1">
                <a:tableStyleId>{5C22544A-7EE6-4342-B048-85BDC9FD1C3A}</a:tableStyleId>
              </a:tblPr>
              <a:tblGrid>
                <a:gridCol w="2115670"/>
                <a:gridCol w="1453180"/>
                <a:gridCol w="1424491"/>
                <a:gridCol w="1434353"/>
                <a:gridCol w="1523998"/>
              </a:tblGrid>
              <a:tr h="502024">
                <a:tc>
                  <a:txBody>
                    <a:bodyPr/>
                    <a:lstStyle/>
                    <a:p>
                      <a:endParaRPr lang="en-US" sz="10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  Voter</a:t>
                      </a:r>
                      <a:r>
                        <a:rPr lang="en-US" sz="1000" baseline="0" dirty="0" smtClean="0">
                          <a:solidFill>
                            <a:schemeClr val="tx1"/>
                          </a:solidFill>
                        </a:rPr>
                        <a:t> turnout as a    percentage of eligible voters</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Moody’s Aaa</a:t>
                      </a:r>
                    </a:p>
                    <a:p>
                      <a:r>
                        <a:rPr lang="en-US" sz="1000" dirty="0" smtClean="0">
                          <a:solidFill>
                            <a:schemeClr val="tx1"/>
                          </a:solidFill>
                        </a:rPr>
                        <a:t>Standard</a:t>
                      </a:r>
                      <a:r>
                        <a:rPr lang="en-US" sz="1000" baseline="0" dirty="0" smtClean="0">
                          <a:solidFill>
                            <a:schemeClr val="tx1"/>
                          </a:solidFill>
                        </a:rPr>
                        <a:t> &amp; Poor’s AAA Bond Ratings</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aseline="0" dirty="0" smtClean="0">
                          <a:solidFill>
                            <a:schemeClr val="tx1"/>
                          </a:solidFill>
                        </a:rPr>
                        <a:t>Assessment Ratio </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Net Bonded Debt Per Capita</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16023">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b="1" dirty="0" smtClean="0">
                          <a:solidFill>
                            <a:srgbClr val="800000"/>
                          </a:solidFill>
                          <a:latin typeface="Cambria" panose="02040503050406030204" pitchFamily="18" charset="0"/>
                        </a:rPr>
                        <a:t>Ramsey County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630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336699"/>
                          </a:solidFill>
                          <a:latin typeface="Cambria" panose="02040503050406030204" pitchFamily="18" charset="0"/>
                        </a:rPr>
                        <a:t>7-County Metro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Rounded Rectangle 9">
            <a:hlinkClick r:id="rId2" action="ppaction://hlinksldjump"/>
          </p:cNvPr>
          <p:cNvSpPr/>
          <p:nvPr/>
        </p:nvSpPr>
        <p:spPr>
          <a:xfrm>
            <a:off x="2716773" y="3490021"/>
            <a:ext cx="1371600" cy="1306341"/>
          </a:xfrm>
          <a:prstGeom prst="roundRect">
            <a:avLst>
              <a:gd name="adj" fmla="val 11563"/>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smtClean="0">
                <a:solidFill>
                  <a:schemeClr val="bg1"/>
                </a:solidFill>
              </a:rPr>
              <a:t>69.8%</a:t>
            </a:r>
          </a:p>
        </p:txBody>
      </p:sp>
      <mc:AlternateContent xmlns:mc="http://schemas.openxmlformats.org/markup-compatibility/2006" xmlns:a14="http://schemas.microsoft.com/office/drawing/2010/main">
        <mc:Choice Requires="a14">
          <p:sp>
            <p:nvSpPr>
              <p:cNvPr id="17" name="Rounded Rectangle 16">
                <a:hlinkClick r:id="rId3" action="ppaction://hlinksldjump"/>
              </p:cNvPr>
              <p:cNvSpPr/>
              <p:nvPr/>
            </p:nvSpPr>
            <p:spPr>
              <a:xfrm>
                <a:off x="4146002" y="3490021"/>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r>
                        <a:rPr lang="en-US" sz="3600" b="1" i="1" smtClean="0">
                          <a:solidFill>
                            <a:schemeClr val="bg1"/>
                          </a:solidFill>
                          <a:latin typeface="Cambria Math" panose="02040503050406030204" pitchFamily="18" charset="0"/>
                          <a:ea typeface="Cambria Math" panose="02040503050406030204" pitchFamily="18" charset="0"/>
                        </a:rPr>
                        <m:t>√</m:t>
                      </m:r>
                    </m:oMath>
                  </m:oMathPara>
                </a14:m>
                <a:endParaRPr lang="en-US" sz="3600" b="1" dirty="0">
                  <a:solidFill>
                    <a:schemeClr val="bg1"/>
                  </a:solidFill>
                </a:endParaRPr>
              </a:p>
            </p:txBody>
          </p:sp>
        </mc:Choice>
        <mc:Fallback xmlns="">
          <p:sp>
            <p:nvSpPr>
              <p:cNvPr id="17" name="Rounded Rectangle 16">
                <a:hlinkClick r:id="rId4" action="ppaction://hlinksldjump"/>
              </p:cNvPr>
              <p:cNvSpPr>
                <a:spLocks noRot="1" noChangeAspect="1" noMove="1" noResize="1" noEditPoints="1" noAdjustHandles="1" noChangeArrowheads="1" noChangeShapeType="1" noTextEdit="1"/>
              </p:cNvSpPr>
              <p:nvPr/>
            </p:nvSpPr>
            <p:spPr>
              <a:xfrm>
                <a:off x="4146002" y="3490021"/>
                <a:ext cx="1371600" cy="1306341"/>
              </a:xfrm>
              <a:prstGeom prst="roundRect">
                <a:avLst/>
              </a:prstGeom>
              <a:blipFill rotWithShape="0">
                <a:blip r:embed="rId5"/>
                <a:stretch>
                  <a:fillRect/>
                </a:stretch>
              </a:blipFill>
              <a:ln w="3175">
                <a:solidFill>
                  <a:schemeClr val="tx1">
                    <a:lumMod val="50000"/>
                    <a:lumOff val="50000"/>
                  </a:schemeClr>
                </a:solidFill>
              </a:ln>
            </p:spPr>
            <p:txBody>
              <a:bodyPr/>
              <a:lstStyle/>
              <a:p>
                <a:r>
                  <a:rPr lang="en-US">
                    <a:noFill/>
                  </a:rPr>
                  <a:t> </a:t>
                </a:r>
              </a:p>
            </p:txBody>
          </p:sp>
        </mc:Fallback>
      </mc:AlternateContent>
      <p:sp>
        <p:nvSpPr>
          <p:cNvPr id="18" name="Rounded Rectangle 17">
            <a:hlinkClick r:id="rId6" action="ppaction://hlinksldjump"/>
          </p:cNvPr>
          <p:cNvSpPr/>
          <p:nvPr/>
        </p:nvSpPr>
        <p:spPr>
          <a:xfrm>
            <a:off x="5581635" y="3490021"/>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rPr>
              <a:t>96.5</a:t>
            </a:r>
            <a:endParaRPr lang="en-US" sz="3200" b="1" dirty="0">
              <a:solidFill>
                <a:schemeClr val="bg1"/>
              </a:solidFill>
            </a:endParaRPr>
          </a:p>
        </p:txBody>
      </p:sp>
      <p:pic>
        <p:nvPicPr>
          <p:cNvPr id="19" name="Picture 18">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396" y="959426"/>
            <a:ext cx="2048256" cy="1463040"/>
          </a:xfrm>
          <a:prstGeom prst="rect">
            <a:avLst/>
          </a:prstGeom>
        </p:spPr>
      </p:pic>
      <p:sp>
        <p:nvSpPr>
          <p:cNvPr id="20" name="Rectangle 19"/>
          <p:cNvSpPr/>
          <p:nvPr/>
        </p:nvSpPr>
        <p:spPr>
          <a:xfrm flipV="1">
            <a:off x="224116" y="2608337"/>
            <a:ext cx="8595360" cy="4571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252651" y="703302"/>
            <a:ext cx="6742707" cy="1754326"/>
          </a:xfrm>
          <a:prstGeom prst="rect">
            <a:avLst/>
          </a:prstGeom>
          <a:solidFill>
            <a:schemeClr val="bg2"/>
          </a:solidFill>
        </p:spPr>
        <p:txBody>
          <a:bodyPr wrap="square" rtlCol="0">
            <a:spAutoFit/>
          </a:bodyPr>
          <a:lstStyle/>
          <a:p>
            <a:r>
              <a:rPr lang="en-US" dirty="0" smtClean="0"/>
              <a:t>These eight indicators were selected because they illustrate the degree of mutual engagement between Ramsey County residents and their County government.  This year we highlight voter turnout as a percentage of eligible voters because it demonstrates residents engaged with their community and their government.</a:t>
            </a:r>
            <a:endParaRPr lang="en-US" dirty="0"/>
          </a:p>
        </p:txBody>
      </p:sp>
      <p:sp>
        <p:nvSpPr>
          <p:cNvPr id="14" name="Rounded Rectangle 13">
            <a:hlinkClick r:id="" action="ppaction://hlinkshowjump?jump=nextslide"/>
          </p:cNvPr>
          <p:cNvSpPr/>
          <p:nvPr/>
        </p:nvSpPr>
        <p:spPr>
          <a:xfrm>
            <a:off x="7017268" y="3472887"/>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$357</a:t>
            </a:r>
            <a:endParaRPr lang="en-US" sz="2700" b="1" dirty="0">
              <a:solidFill>
                <a:schemeClr val="bg1"/>
              </a:solidFill>
            </a:endParaRPr>
          </a:p>
        </p:txBody>
      </p:sp>
      <p:sp>
        <p:nvSpPr>
          <p:cNvPr id="25" name="Rounded Rectangle 24">
            <a:hlinkClick r:id="rId4" action="ppaction://hlinksldjump"/>
          </p:cNvPr>
          <p:cNvSpPr/>
          <p:nvPr/>
        </p:nvSpPr>
        <p:spPr>
          <a:xfrm>
            <a:off x="2716773" y="4886628"/>
            <a:ext cx="1371600" cy="1306341"/>
          </a:xfrm>
          <a:prstGeom prst="roundRect">
            <a:avLst/>
          </a:prstGeom>
          <a:solidFill>
            <a:srgbClr val="336699">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smtClean="0">
                <a:solidFill>
                  <a:schemeClr val="bg1"/>
                </a:solidFill>
              </a:rPr>
              <a:t>75.3%</a:t>
            </a:r>
          </a:p>
        </p:txBody>
      </p:sp>
      <p:sp>
        <p:nvSpPr>
          <p:cNvPr id="26" name="Rounded Rectangle 25">
            <a:hlinkClick r:id="rId4" action="ppaction://hlinksldjump"/>
          </p:cNvPr>
          <p:cNvSpPr/>
          <p:nvPr/>
        </p:nvSpPr>
        <p:spPr>
          <a:xfrm>
            <a:off x="4146002" y="4886628"/>
            <a:ext cx="1371600" cy="1306341"/>
          </a:xfrm>
          <a:prstGeom prst="roundRect">
            <a:avLst/>
          </a:prstGeom>
          <a:solidFill>
            <a:srgbClr val="336699">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solidFill>
                  <a:schemeClr val="bg1"/>
                </a:solidFill>
              </a:rPr>
              <a:t>3</a:t>
            </a:r>
          </a:p>
        </p:txBody>
      </p:sp>
      <p:sp>
        <p:nvSpPr>
          <p:cNvPr id="27" name="Rounded Rectangle 26">
            <a:hlinkClick r:id="rId6" action="ppaction://hlinksldjump"/>
          </p:cNvPr>
          <p:cNvSpPr/>
          <p:nvPr/>
        </p:nvSpPr>
        <p:spPr>
          <a:xfrm>
            <a:off x="5581635" y="4886628"/>
            <a:ext cx="1371600" cy="1306341"/>
          </a:xfrm>
          <a:prstGeom prst="roundRect">
            <a:avLst/>
          </a:prstGeom>
          <a:solidFill>
            <a:srgbClr val="336699">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smtClean="0">
                <a:solidFill>
                  <a:schemeClr val="bg1"/>
                </a:solidFill>
              </a:rPr>
              <a:t>95.8</a:t>
            </a:r>
            <a:endParaRPr lang="en-US" sz="3200" b="1" dirty="0">
              <a:solidFill>
                <a:schemeClr val="bg1"/>
              </a:solidFill>
            </a:endParaRPr>
          </a:p>
        </p:txBody>
      </p:sp>
      <p:sp>
        <p:nvSpPr>
          <p:cNvPr id="28" name="Rounded Rectangle 27">
            <a:hlinkClick r:id="" action="ppaction://hlinkshowjump?jump=nextslide"/>
          </p:cNvPr>
          <p:cNvSpPr/>
          <p:nvPr/>
        </p:nvSpPr>
        <p:spPr>
          <a:xfrm>
            <a:off x="7017268" y="4869494"/>
            <a:ext cx="1371600" cy="1306341"/>
          </a:xfrm>
          <a:prstGeom prst="roundRect">
            <a:avLst/>
          </a:prstGeom>
          <a:solidFill>
            <a:srgbClr val="336699">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$394</a:t>
            </a:r>
            <a:endParaRPr lang="en-US" sz="2700" b="1" dirty="0">
              <a:solidFill>
                <a:schemeClr val="bg1"/>
              </a:solidFill>
            </a:endParaRPr>
          </a:p>
        </p:txBody>
      </p:sp>
    </p:spTree>
    <p:extLst>
      <p:ext uri="{BB962C8B-B14F-4D97-AF65-F5344CB8AC3E}">
        <p14:creationId xmlns:p14="http://schemas.microsoft.com/office/powerpoint/2010/main" val="49629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41865227"/>
              </p:ext>
            </p:extLst>
          </p:nvPr>
        </p:nvGraphicFramePr>
        <p:xfrm>
          <a:off x="331696" y="2654056"/>
          <a:ext cx="8306971" cy="3878122"/>
        </p:xfrm>
        <a:graphic>
          <a:graphicData uri="http://schemas.openxmlformats.org/drawingml/2006/table">
            <a:tbl>
              <a:tblPr firstRow="1" bandRow="1">
                <a:tableStyleId>{5C22544A-7EE6-4342-B048-85BDC9FD1C3A}</a:tableStyleId>
              </a:tblPr>
              <a:tblGrid>
                <a:gridCol w="2303928"/>
                <a:gridCol w="1464126"/>
                <a:gridCol w="1497375"/>
                <a:gridCol w="1511200"/>
                <a:gridCol w="1530342"/>
              </a:tblGrid>
              <a:tr h="59303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Net Bonded Debt Per Capita:</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Anoka County</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tx1"/>
                          </a:solidFill>
                        </a:rPr>
                        <a:t>Carver County</a:t>
                      </a:r>
                      <a:endParaRPr lang="en-US" sz="16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tx1"/>
                          </a:solidFill>
                        </a:rPr>
                        <a:t>Dakota County</a:t>
                      </a:r>
                      <a:endParaRPr lang="en-US" sz="16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solidFill>
                        </a:rPr>
                        <a:t>Hennepin</a:t>
                      </a:r>
                      <a:r>
                        <a:rPr lang="en-US" sz="1600" baseline="0" dirty="0" smtClean="0">
                          <a:solidFill>
                            <a:schemeClr val="tx1"/>
                          </a:solidFill>
                        </a:rPr>
                        <a:t> County</a:t>
                      </a:r>
                      <a:endParaRPr lang="en-US" sz="1600" dirty="0" smtClean="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22688">
                <a:tc>
                  <a:txBody>
                    <a:bodyPr/>
                    <a:lstStyle/>
                    <a:p>
                      <a:pPr algn="l"/>
                      <a:endParaRPr lang="en-US" b="1" dirty="0">
                        <a:solidFill>
                          <a:schemeClr val="tx1"/>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77783">
                <a:tc>
                  <a:txBody>
                    <a:bodyPr/>
                    <a:lstStyle/>
                    <a:p>
                      <a:pPr algn="r"/>
                      <a:endParaRPr lang="en-US" sz="1600" b="1" dirty="0">
                        <a:solidFill>
                          <a:schemeClr val="tx1"/>
                        </a:solidFill>
                        <a:latin typeface="Cambria" panose="020405030504060302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Ramsey County</a:t>
                      </a:r>
                      <a:endParaRPr lang="en-US" sz="1600" b="1"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Scott County</a:t>
                      </a:r>
                      <a:endParaRPr lang="en-US" sz="1600" b="1"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Washington County</a:t>
                      </a:r>
                      <a:endParaRPr lang="en-US" sz="1600" b="1"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smtClean="0">
                          <a:solidFill>
                            <a:schemeClr val="tx1"/>
                          </a:solidFill>
                        </a:rPr>
                        <a:t>Metropolitan</a:t>
                      </a:r>
                      <a:r>
                        <a:rPr lang="en-US" sz="1600" b="1" baseline="0" dirty="0" smtClean="0">
                          <a:solidFill>
                            <a:schemeClr val="tx1"/>
                          </a:solidFill>
                        </a:rPr>
                        <a:t> Council</a:t>
                      </a:r>
                      <a:endParaRPr lang="en-US" sz="1600" b="1"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36234">
                <a:tc>
                  <a:txBody>
                    <a:bodyPr/>
                    <a:lstStyle/>
                    <a:p>
                      <a:pPr algn="r"/>
                      <a:endParaRPr lang="en-US" b="1" dirty="0">
                        <a:solidFill>
                          <a:schemeClr val="tx1"/>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9" name="Picture 18">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87" y="975572"/>
            <a:ext cx="2048256" cy="1463040"/>
          </a:xfrm>
          <a:prstGeom prst="rect">
            <a:avLst/>
          </a:prstGeom>
        </p:spPr>
      </p:pic>
      <p:sp>
        <p:nvSpPr>
          <p:cNvPr id="20" name="Rectangle 19"/>
          <p:cNvSpPr/>
          <p:nvPr/>
        </p:nvSpPr>
        <p:spPr>
          <a:xfrm flipV="1">
            <a:off x="224116" y="2608337"/>
            <a:ext cx="8595360" cy="4571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183140" y="696900"/>
            <a:ext cx="6889142" cy="1754326"/>
          </a:xfrm>
          <a:prstGeom prst="rect">
            <a:avLst/>
          </a:prstGeom>
          <a:solidFill>
            <a:schemeClr val="bg2"/>
          </a:solidFill>
        </p:spPr>
        <p:txBody>
          <a:bodyPr wrap="square" rtlCol="0">
            <a:spAutoFit/>
          </a:bodyPr>
          <a:lstStyle/>
          <a:p>
            <a:r>
              <a:rPr lang="en-US" dirty="0" smtClean="0"/>
              <a:t>Here we’ve highlighted the Net Bonded Debt Per Capita for Ramsey County, each of the other six counties in the 7-County Region and the Metropolitan Council.  This indicator emphasizes the net value of government borrowing on behalf of residents across the Region. It demonstrates Ramsey County’s commitment to ensuring its residents aren’t further burdened by property taxes.  </a:t>
            </a:r>
            <a:endParaRPr lang="en-US" dirty="0"/>
          </a:p>
        </p:txBody>
      </p:sp>
      <p:sp>
        <p:nvSpPr>
          <p:cNvPr id="14" name="Rounded Rectangle 13">
            <a:hlinkClick r:id="rId4" action="ppaction://hlinksldjump"/>
          </p:cNvPr>
          <p:cNvSpPr/>
          <p:nvPr/>
        </p:nvSpPr>
        <p:spPr>
          <a:xfrm>
            <a:off x="2678350" y="3263656"/>
            <a:ext cx="1371600" cy="1306341"/>
          </a:xfrm>
          <a:prstGeom prst="roundRect">
            <a:avLst/>
          </a:prstGeom>
          <a:solidFill>
            <a:srgbClr val="CB710F">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$437</a:t>
            </a:r>
            <a:endParaRPr lang="en-US" sz="2700" b="1" dirty="0">
              <a:solidFill>
                <a:schemeClr val="bg1"/>
              </a:solidFill>
            </a:endParaRPr>
          </a:p>
        </p:txBody>
      </p:sp>
      <p:sp>
        <p:nvSpPr>
          <p:cNvPr id="24" name="Rounded Rectangle 23">
            <a:hlinkClick r:id="rId4" action="ppaction://hlinksldjump"/>
          </p:cNvPr>
          <p:cNvSpPr/>
          <p:nvPr/>
        </p:nvSpPr>
        <p:spPr>
          <a:xfrm>
            <a:off x="4121668" y="3263656"/>
            <a:ext cx="1371600" cy="1306341"/>
          </a:xfrm>
          <a:prstGeom prst="roundRect">
            <a:avLst/>
          </a:prstGeom>
          <a:solidFill>
            <a:srgbClr val="5C6E4A">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$215</a:t>
            </a:r>
            <a:endParaRPr lang="en-US" sz="2700" b="1" dirty="0">
              <a:solidFill>
                <a:schemeClr val="bg1"/>
              </a:solidFill>
            </a:endParaRPr>
          </a:p>
        </p:txBody>
      </p:sp>
      <p:sp>
        <p:nvSpPr>
          <p:cNvPr id="25" name="Rounded Rectangle 24">
            <a:hlinkClick r:id="rId4" action="ppaction://hlinksldjump"/>
          </p:cNvPr>
          <p:cNvSpPr/>
          <p:nvPr/>
        </p:nvSpPr>
        <p:spPr>
          <a:xfrm>
            <a:off x="5562780" y="3263656"/>
            <a:ext cx="1371600" cy="1306341"/>
          </a:xfrm>
          <a:prstGeom prst="roundRect">
            <a:avLst/>
          </a:prstGeom>
          <a:solidFill>
            <a:srgbClr val="8F5735">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$80</a:t>
            </a:r>
            <a:endParaRPr lang="en-US" sz="2700" b="1" dirty="0">
              <a:solidFill>
                <a:schemeClr val="bg1"/>
              </a:solidFill>
            </a:endParaRPr>
          </a:p>
        </p:txBody>
      </p:sp>
      <p:sp>
        <p:nvSpPr>
          <p:cNvPr id="26" name="Rounded Rectangle 25">
            <a:hlinkClick r:id="rId4" action="ppaction://hlinksldjump"/>
          </p:cNvPr>
          <p:cNvSpPr/>
          <p:nvPr/>
        </p:nvSpPr>
        <p:spPr>
          <a:xfrm>
            <a:off x="7003892" y="3263656"/>
            <a:ext cx="1371600" cy="1306341"/>
          </a:xfrm>
          <a:prstGeom prst="roundRect">
            <a:avLst/>
          </a:prstGeom>
          <a:solidFill>
            <a:srgbClr val="0070C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$683</a:t>
            </a:r>
            <a:endParaRPr lang="en-US" sz="2700" b="1" dirty="0">
              <a:solidFill>
                <a:schemeClr val="bg1"/>
              </a:solidFill>
            </a:endParaRPr>
          </a:p>
        </p:txBody>
      </p:sp>
      <p:sp>
        <p:nvSpPr>
          <p:cNvPr id="27" name="Rounded Rectangle 26">
            <a:hlinkClick r:id="rId4" action="ppaction://hlinksldjump"/>
          </p:cNvPr>
          <p:cNvSpPr/>
          <p:nvPr/>
        </p:nvSpPr>
        <p:spPr>
          <a:xfrm>
            <a:off x="2678350" y="5157822"/>
            <a:ext cx="1371600" cy="1306341"/>
          </a:xfrm>
          <a:prstGeom prst="roundRect">
            <a:avLst/>
          </a:prstGeom>
          <a:solidFill>
            <a:srgbClr val="6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$357</a:t>
            </a:r>
            <a:endParaRPr lang="en-US" sz="2700" b="1" dirty="0">
              <a:solidFill>
                <a:schemeClr val="bg1"/>
              </a:solidFill>
            </a:endParaRPr>
          </a:p>
        </p:txBody>
      </p:sp>
      <p:sp>
        <p:nvSpPr>
          <p:cNvPr id="28" name="Rounded Rectangle 27">
            <a:hlinkClick r:id="rId4" action="ppaction://hlinksldjump"/>
          </p:cNvPr>
          <p:cNvSpPr/>
          <p:nvPr/>
        </p:nvSpPr>
        <p:spPr>
          <a:xfrm>
            <a:off x="4121668" y="5157822"/>
            <a:ext cx="1371600" cy="1306341"/>
          </a:xfrm>
          <a:prstGeom prst="roundRect">
            <a:avLst/>
          </a:prstGeom>
          <a:solidFill>
            <a:srgbClr val="658399">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$502</a:t>
            </a:r>
            <a:endParaRPr lang="en-US" sz="2700" b="1" dirty="0">
              <a:solidFill>
                <a:schemeClr val="bg1"/>
              </a:solidFill>
            </a:endParaRPr>
          </a:p>
        </p:txBody>
      </p:sp>
      <p:sp>
        <p:nvSpPr>
          <p:cNvPr id="29" name="Rounded Rectangle 28">
            <a:hlinkClick r:id="rId4" action="ppaction://hlinksldjump"/>
          </p:cNvPr>
          <p:cNvSpPr/>
          <p:nvPr/>
        </p:nvSpPr>
        <p:spPr>
          <a:xfrm>
            <a:off x="5562780" y="5157822"/>
            <a:ext cx="1371600" cy="1306341"/>
          </a:xfrm>
          <a:prstGeom prst="roundRect">
            <a:avLst/>
          </a:prstGeom>
          <a:solidFill>
            <a:srgbClr val="91A19E">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$489</a:t>
            </a:r>
            <a:endParaRPr lang="en-US" sz="2700" b="1" dirty="0">
              <a:solidFill>
                <a:schemeClr val="bg1"/>
              </a:solidFill>
            </a:endParaRPr>
          </a:p>
        </p:txBody>
      </p:sp>
      <p:sp>
        <p:nvSpPr>
          <p:cNvPr id="30" name="Rounded Rectangle 29">
            <a:hlinkClick r:id="rId4" action="ppaction://hlinksldjump"/>
          </p:cNvPr>
          <p:cNvSpPr/>
          <p:nvPr/>
        </p:nvSpPr>
        <p:spPr>
          <a:xfrm>
            <a:off x="7003892" y="5157822"/>
            <a:ext cx="1371600" cy="1306341"/>
          </a:xfrm>
          <a:prstGeom prst="roundRect">
            <a:avLst/>
          </a:prstGeom>
          <a:solidFill>
            <a:srgbClr val="295187">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$303</a:t>
            </a:r>
            <a:endParaRPr lang="en-US" sz="2700" b="1" dirty="0">
              <a:solidFill>
                <a:schemeClr val="bg1"/>
              </a:solidFill>
            </a:endParaRPr>
          </a:p>
        </p:txBody>
      </p:sp>
      <p:sp>
        <p:nvSpPr>
          <p:cNvPr id="2" name="TextBox 1"/>
          <p:cNvSpPr txBox="1"/>
          <p:nvPr/>
        </p:nvSpPr>
        <p:spPr>
          <a:xfrm>
            <a:off x="150887" y="3577454"/>
            <a:ext cx="2274936" cy="1815882"/>
          </a:xfrm>
          <a:prstGeom prst="rect">
            <a:avLst/>
          </a:prstGeom>
          <a:noFill/>
        </p:spPr>
        <p:txBody>
          <a:bodyPr wrap="square" rtlCol="0">
            <a:spAutoFit/>
          </a:bodyPr>
          <a:lstStyle/>
          <a:p>
            <a:r>
              <a:rPr lang="en-US" sz="1400" dirty="0" smtClean="0"/>
              <a:t>In the recent past Dakota County has been able to finance much of its capital improvement through earned investment income. Therefore Dakota County has very little outstanding debt.</a:t>
            </a:r>
            <a:endParaRPr lang="en-US" sz="1400" dirty="0"/>
          </a:p>
        </p:txBody>
      </p:sp>
    </p:spTree>
    <p:extLst>
      <p:ext uri="{BB962C8B-B14F-4D97-AF65-F5344CB8AC3E}">
        <p14:creationId xmlns:p14="http://schemas.microsoft.com/office/powerpoint/2010/main" val="412447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9294" y="1048871"/>
            <a:ext cx="8803341" cy="707886"/>
          </a:xfrm>
          <a:prstGeom prst="rect">
            <a:avLst/>
          </a:prstGeom>
          <a:noFill/>
        </p:spPr>
        <p:txBody>
          <a:bodyPr wrap="square" rtlCol="0">
            <a:spAutoFit/>
          </a:bodyPr>
          <a:lstStyle/>
          <a:p>
            <a:pPr algn="ctr"/>
            <a:r>
              <a:rPr lang="en-US" sz="4000" dirty="0" smtClean="0"/>
              <a:t>Questions ?</a:t>
            </a:r>
            <a:endParaRPr lang="en-US" sz="4000" dirty="0"/>
          </a:p>
        </p:txBody>
      </p:sp>
      <p:sp>
        <p:nvSpPr>
          <p:cNvPr id="7" name="TextBox 6"/>
          <p:cNvSpPr txBox="1"/>
          <p:nvPr/>
        </p:nvSpPr>
        <p:spPr>
          <a:xfrm>
            <a:off x="179294" y="1819185"/>
            <a:ext cx="8803341" cy="707886"/>
          </a:xfrm>
          <a:prstGeom prst="rect">
            <a:avLst/>
          </a:prstGeom>
          <a:noFill/>
        </p:spPr>
        <p:txBody>
          <a:bodyPr wrap="square" rtlCol="0">
            <a:spAutoFit/>
          </a:bodyPr>
          <a:lstStyle/>
          <a:p>
            <a:pPr algn="ctr"/>
            <a:r>
              <a:rPr lang="en-US" sz="4000" dirty="0" smtClean="0"/>
              <a:t>Comments ?</a:t>
            </a:r>
            <a:endParaRPr lang="en-US" sz="4000" dirty="0"/>
          </a:p>
        </p:txBody>
      </p:sp>
      <p:sp>
        <p:nvSpPr>
          <p:cNvPr id="8" name="TextBox 7"/>
          <p:cNvSpPr txBox="1"/>
          <p:nvPr/>
        </p:nvSpPr>
        <p:spPr>
          <a:xfrm>
            <a:off x="179293" y="3110103"/>
            <a:ext cx="8803341" cy="707886"/>
          </a:xfrm>
          <a:prstGeom prst="rect">
            <a:avLst/>
          </a:prstGeom>
          <a:noFill/>
        </p:spPr>
        <p:txBody>
          <a:bodyPr wrap="square" rtlCol="0">
            <a:spAutoFit/>
          </a:bodyPr>
          <a:lstStyle/>
          <a:p>
            <a:pPr algn="ctr"/>
            <a:r>
              <a:rPr lang="en-US" sz="4000" dirty="0" smtClean="0"/>
              <a:t>THANK YOU</a:t>
            </a:r>
            <a:endParaRPr lang="en-US" sz="4000" dirty="0"/>
          </a:p>
        </p:txBody>
      </p:sp>
    </p:spTree>
    <p:extLst>
      <p:ext uri="{BB962C8B-B14F-4D97-AF65-F5344CB8AC3E}">
        <p14:creationId xmlns:p14="http://schemas.microsoft.com/office/powerpoint/2010/main" val="233373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hlinkClick r:id="rId2" action="ppaction://hlinksldjump"/>
          </p:cNvPr>
          <p:cNvGraphicFramePr>
            <a:graphicFrameLocks noGrp="1"/>
          </p:cNvGraphicFramePr>
          <p:nvPr>
            <p:extLst>
              <p:ext uri="{D42A27DB-BD31-4B8C-83A1-F6EECF244321}">
                <p14:modId xmlns:p14="http://schemas.microsoft.com/office/powerpoint/2010/main" val="2251225717"/>
              </p:ext>
            </p:extLst>
          </p:nvPr>
        </p:nvGraphicFramePr>
        <p:xfrm>
          <a:off x="457200" y="847165"/>
          <a:ext cx="82296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233082" y="6333565"/>
            <a:ext cx="4831977" cy="261610"/>
          </a:xfrm>
          <a:prstGeom prst="rect">
            <a:avLst/>
          </a:prstGeom>
          <a:noFill/>
        </p:spPr>
        <p:txBody>
          <a:bodyPr wrap="square" rtlCol="0">
            <a:spAutoFit/>
          </a:bodyPr>
          <a:lstStyle/>
          <a:p>
            <a:r>
              <a:rPr lang="en-US" sz="1100" dirty="0" smtClean="0"/>
              <a:t>Source: MN Compass</a:t>
            </a:r>
            <a:endParaRPr lang="en-US" sz="1100" dirty="0"/>
          </a:p>
        </p:txBody>
      </p:sp>
    </p:spTree>
    <p:extLst>
      <p:ext uri="{BB962C8B-B14F-4D97-AF65-F5344CB8AC3E}">
        <p14:creationId xmlns:p14="http://schemas.microsoft.com/office/powerpoint/2010/main" val="206646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1000"/>
                                        <p:tgtEl>
                                          <p:spTgt spid="4">
                                            <p:graphicEl>
                                              <a:chart seriesIdx="0" categoryIdx="-4" bldStep="series"/>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1" dur="10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animBg="0"/>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hlinkClick r:id="rId2" action="ppaction://hlinksldjump"/>
          </p:cNvPr>
          <p:cNvGraphicFramePr>
            <a:graphicFrameLocks noGrp="1"/>
          </p:cNvGraphicFramePr>
          <p:nvPr>
            <p:extLst>
              <p:ext uri="{D42A27DB-BD31-4B8C-83A1-F6EECF244321}">
                <p14:modId xmlns:p14="http://schemas.microsoft.com/office/powerpoint/2010/main" val="1802747387"/>
              </p:ext>
            </p:extLst>
          </p:nvPr>
        </p:nvGraphicFramePr>
        <p:xfrm>
          <a:off x="457200" y="954741"/>
          <a:ext cx="82296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954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7" dur="1100"/>
                                        <p:tgtEl>
                                          <p:spTgt spid="2">
                                            <p:graphicEl>
                                              <a:chart seriesIdx="0" categoryIdx="-4" bldStep="series"/>
                                            </p:graphicEl>
                                          </p:spTgt>
                                        </p:tgtEl>
                                      </p:cBhvr>
                                    </p:animEffect>
                                  </p:childTnLst>
                                </p:cTn>
                              </p:par>
                            </p:childTnLst>
                          </p:cTn>
                        </p:par>
                        <p:par>
                          <p:cTn id="8" fill="hold">
                            <p:stCondLst>
                              <p:cond delay="1100"/>
                            </p:stCondLst>
                            <p:childTnLst>
                              <p:par>
                                <p:cTn id="9" presetID="22" presetClass="entr" presetSubtype="8" fill="hold" grpId="0" nodeType="afterEffect">
                                  <p:stCondLst>
                                    <p:cond delay="600"/>
                                  </p:stCondLst>
                                  <p:childTnLst>
                                    <p:set>
                                      <p:cBhvr>
                                        <p:cTn id="10"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1" dur="1500"/>
                                        <p:tgtEl>
                                          <p:spTgt spid="2">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Chart bld="series" animBg="0"/>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hlinkClick r:id="rId2" action="ppaction://hlinksldjump"/>
          </p:cNvPr>
          <p:cNvGraphicFramePr>
            <a:graphicFrameLocks noGrp="1"/>
          </p:cNvGraphicFramePr>
          <p:nvPr>
            <p:extLst>
              <p:ext uri="{D42A27DB-BD31-4B8C-83A1-F6EECF244321}">
                <p14:modId xmlns:p14="http://schemas.microsoft.com/office/powerpoint/2010/main" val="2526509304"/>
              </p:ext>
            </p:extLst>
          </p:nvPr>
        </p:nvGraphicFramePr>
        <p:xfrm>
          <a:off x="457200" y="954740"/>
          <a:ext cx="8229600" cy="557156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3523129" y="6104965"/>
            <a:ext cx="2339789" cy="246221"/>
          </a:xfrm>
          <a:prstGeom prst="rect">
            <a:avLst/>
          </a:prstGeom>
          <a:noFill/>
        </p:spPr>
        <p:txBody>
          <a:bodyPr wrap="square" rtlCol="0">
            <a:spAutoFit/>
          </a:bodyPr>
          <a:lstStyle/>
          <a:p>
            <a:pPr algn="ctr"/>
            <a:r>
              <a:rPr lang="en-US" sz="1000" dirty="0" smtClean="0"/>
              <a:t>n = 14,882	     n = 2,945</a:t>
            </a:r>
            <a:endParaRPr lang="en-US" sz="1000" dirty="0"/>
          </a:p>
        </p:txBody>
      </p:sp>
    </p:spTree>
    <p:extLst>
      <p:ext uri="{BB962C8B-B14F-4D97-AF65-F5344CB8AC3E}">
        <p14:creationId xmlns:p14="http://schemas.microsoft.com/office/powerpoint/2010/main" val="10201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1000"/>
                                        <p:tgtEl>
                                          <p:spTgt spid="4">
                                            <p:graphicEl>
                                              <a:chart seriesIdx="0" categoryIdx="-4" bldStep="series"/>
                                            </p:graphicEl>
                                          </p:spTgt>
                                        </p:tgtEl>
                                      </p:cBhvr>
                                    </p:animEffect>
                                  </p:childTnLst>
                                </p:cTn>
                              </p:par>
                            </p:childTnLst>
                          </p:cTn>
                        </p:par>
                        <p:par>
                          <p:cTn id="8" fill="hold">
                            <p:stCondLst>
                              <p:cond delay="1000"/>
                            </p:stCondLst>
                            <p:childTnLst>
                              <p:par>
                                <p:cTn id="9" presetID="22" presetClass="entr" presetSubtype="8" fill="hold" grpId="0" nodeType="afterEffect">
                                  <p:stCondLst>
                                    <p:cond delay="40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1" dur="9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animBg="0"/>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hlinkClick r:id="rId2" action="ppaction://hlinksldjump"/>
              </p:cNvPr>
              <p:cNvSpPr txBox="1"/>
              <p:nvPr/>
            </p:nvSpPr>
            <p:spPr>
              <a:xfrm>
                <a:off x="457200" y="1066798"/>
                <a:ext cx="8453718" cy="4608762"/>
              </a:xfrm>
              <a:prstGeom prst="rect">
                <a:avLst/>
              </a:prstGeom>
              <a:noFill/>
              <a:ln>
                <a:noFill/>
              </a:ln>
            </p:spPr>
            <p:txBody>
              <a:bodyPr wrap="square" rtlCol="0">
                <a:spAutoFit/>
              </a:bodyPr>
              <a:lstStyle/>
              <a:p>
                <a:r>
                  <a:rPr lang="en-US" dirty="0" smtClean="0"/>
                  <a:t>Ramsey County Public Health Department, Environmental Health Division, 2014</a:t>
                </a:r>
                <a:endParaRPr lang="en-US" dirty="0"/>
              </a:p>
              <a:p>
                <a:pPr marL="342900" indent="-342900">
                  <a:buFont typeface="+mj-lt"/>
                  <a:buAutoNum type="arabicPeriod"/>
                </a:pPr>
                <a:endParaRPr lang="en-US" dirty="0" smtClean="0"/>
              </a:p>
              <a:p>
                <a:endParaRPr lang="en-US" dirty="0"/>
              </a:p>
              <a:p>
                <a:pPr marL="342900" indent="-342900">
                  <a:buFont typeface="+mj-lt"/>
                  <a:buAutoNum type="arabicPeriod"/>
                </a:pPr>
                <a:endParaRPr lang="en-US" dirty="0" smtClean="0"/>
              </a:p>
              <a:p>
                <a:endParaRPr lang="en-US" dirty="0" smtClean="0"/>
              </a:p>
              <a:p>
                <a:endParaRPr lang="en-US" dirty="0" smtClean="0"/>
              </a:p>
              <a:p>
                <a:pPr lvl="2"/>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m:rPr>
                          <m:sty m:val="p"/>
                        </m:rPr>
                        <a:rPr lang="en-US" sz="2000" b="0" i="0" smtClean="0">
                          <a:latin typeface="Cambria Math" panose="02040503050406030204" pitchFamily="18" charset="0"/>
                        </a:rPr>
                        <m:t>Recycling</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Rate</m:t>
                      </m:r>
                      <m:r>
                        <a:rPr lang="en-US" sz="2000" b="0" i="0" smtClean="0">
                          <a:latin typeface="Cambria Math" panose="02040503050406030204" pitchFamily="18" charset="0"/>
                        </a:rPr>
                        <m:t>=</m:t>
                      </m:r>
                      <m:f>
                        <m:fPr>
                          <m:ctrlPr>
                            <a:rPr lang="en-US" sz="2000" i="1" smtClean="0">
                              <a:latin typeface="Cambria Math" panose="02040503050406030204" pitchFamily="18" charset="0"/>
                            </a:rPr>
                          </m:ctrlPr>
                        </m:fPr>
                        <m:num>
                          <m:r>
                            <m:rPr>
                              <m:sty m:val="p"/>
                            </m:rPr>
                            <a:rPr lang="en-US" sz="2000" b="0" i="0" smtClean="0">
                              <a:latin typeface="Cambria Math" panose="02040503050406030204" pitchFamily="18" charset="0"/>
                            </a:rPr>
                            <m:t>total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tons</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recycled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composted</m:t>
                          </m:r>
                        </m:num>
                        <m:den>
                          <m:r>
                            <m:rPr>
                              <m:sty m:val="p"/>
                            </m:rPr>
                            <a:rPr lang="en-US" sz="2000" b="0" i="0" smtClean="0">
                              <a:latin typeface="Cambria Math" panose="02040503050406030204" pitchFamily="18" charset="0"/>
                            </a:rPr>
                            <m:t>total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tons</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of</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mixed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solid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waste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generated</m:t>
                          </m:r>
                        </m:den>
                      </m:f>
                    </m:oMath>
                  </m:oMathPara>
                </a14:m>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mc:Choice>
        <mc:Fallback xmlns="">
          <p:sp>
            <p:nvSpPr>
              <p:cNvPr id="6" name="TextBox 5">
                <a:hlinkClick r:id="rId3" action="ppaction://hlinksldjump"/>
              </p:cNvPr>
              <p:cNvSpPr txBox="1">
                <a:spLocks noRot="1" noChangeAspect="1" noMove="1" noResize="1" noEditPoints="1" noAdjustHandles="1" noChangeArrowheads="1" noChangeShapeType="1" noTextEdit="1"/>
              </p:cNvSpPr>
              <p:nvPr/>
            </p:nvSpPr>
            <p:spPr>
              <a:xfrm>
                <a:off x="457200" y="1066798"/>
                <a:ext cx="8453718" cy="4608762"/>
              </a:xfrm>
              <a:prstGeom prst="rect">
                <a:avLst/>
              </a:prstGeom>
              <a:blipFill rotWithShape="0">
                <a:blip r:embed="rId4"/>
                <a:stretch>
                  <a:fillRect l="-577" t="-66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570615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hlinkClick r:id="rId3" action="ppaction://hlinksldjump"/>
          </p:cNvPr>
          <p:cNvGraphicFramePr>
            <a:graphicFrameLocks noGrp="1"/>
          </p:cNvGraphicFramePr>
          <p:nvPr>
            <p:extLst>
              <p:ext uri="{D42A27DB-BD31-4B8C-83A1-F6EECF244321}">
                <p14:modId xmlns:p14="http://schemas.microsoft.com/office/powerpoint/2010/main" val="3973619141"/>
              </p:ext>
            </p:extLst>
          </p:nvPr>
        </p:nvGraphicFramePr>
        <p:xfrm>
          <a:off x="457200" y="770966"/>
          <a:ext cx="8229600" cy="5486400"/>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p:cNvSpPr/>
          <p:nvPr/>
        </p:nvSpPr>
        <p:spPr>
          <a:xfrm>
            <a:off x="0" y="6257366"/>
            <a:ext cx="4572000" cy="369332"/>
          </a:xfrm>
          <a:prstGeom prst="rect">
            <a:avLst/>
          </a:prstGeom>
        </p:spPr>
        <p:txBody>
          <a:bodyPr>
            <a:spAutoFit/>
          </a:bodyPr>
          <a:lstStyle/>
          <a:p>
            <a:r>
              <a:rPr lang="en-US" sz="900" dirty="0"/>
              <a:t>U.S. Census Bureau American Community Survey 5</a:t>
            </a:r>
            <a:r>
              <a:rPr lang="en-US" sz="900" dirty="0" smtClean="0"/>
              <a:t>-yr </a:t>
            </a:r>
            <a:r>
              <a:rPr lang="en-US" sz="900" dirty="0"/>
              <a:t>estimates, </a:t>
            </a:r>
            <a:r>
              <a:rPr lang="en-US" sz="900" dirty="0" smtClean="0"/>
              <a:t>2014</a:t>
            </a:r>
          </a:p>
          <a:p>
            <a:r>
              <a:rPr lang="en-US" sz="900" dirty="0" smtClean="0"/>
              <a:t>Minnesota Department of Employment and Economic Development, 2015</a:t>
            </a:r>
            <a:endParaRPr lang="en-US" sz="900" dirty="0"/>
          </a:p>
        </p:txBody>
      </p:sp>
    </p:spTree>
    <p:extLst>
      <p:ext uri="{BB962C8B-B14F-4D97-AF65-F5344CB8AC3E}">
        <p14:creationId xmlns:p14="http://schemas.microsoft.com/office/powerpoint/2010/main" val="271413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500"/>
                                        <p:tgtEl>
                                          <p:spTgt spid="4">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2" dur="500"/>
                                        <p:tgtEl>
                                          <p:spTgt spid="4">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right)">
                                      <p:cBhvr>
                                        <p:cTn id="17" dur="500"/>
                                        <p:tgtEl>
                                          <p:spTgt spid="4">
                                            <p:graphicEl>
                                              <a:chart seriesIdx="2"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
                                            <p:graphicEl>
                                              <a:chart seriesIdx="3" categoryIdx="-4" bldStep="series"/>
                                            </p:graphicEl>
                                          </p:spTgt>
                                        </p:tgtEl>
                                        <p:attrNameLst>
                                          <p:attrName>style.visibility</p:attrName>
                                        </p:attrNameLst>
                                      </p:cBhvr>
                                      <p:to>
                                        <p:strVal val="visible"/>
                                      </p:to>
                                    </p:set>
                                    <p:animEffect transition="in" filter="wipe(right)">
                                      <p:cBhvr>
                                        <p:cTn id="22" dur="500"/>
                                        <p:tgtEl>
                                          <p:spTgt spid="4">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animBg="0"/>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hlinkClick r:id="rId2" action="ppaction://hlinksldjump"/>
          </p:cNvPr>
          <p:cNvGraphicFramePr>
            <a:graphicFrameLocks noGrp="1"/>
          </p:cNvGraphicFramePr>
          <p:nvPr>
            <p:extLst>
              <p:ext uri="{D42A27DB-BD31-4B8C-83A1-F6EECF244321}">
                <p14:modId xmlns:p14="http://schemas.microsoft.com/office/powerpoint/2010/main" val="2795168348"/>
              </p:ext>
            </p:extLst>
          </p:nvPr>
        </p:nvGraphicFramePr>
        <p:xfrm>
          <a:off x="457200" y="977153"/>
          <a:ext cx="82296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71718" y="6391835"/>
            <a:ext cx="5405717" cy="215444"/>
          </a:xfrm>
          <a:prstGeom prst="rect">
            <a:avLst/>
          </a:prstGeom>
          <a:noFill/>
        </p:spPr>
        <p:txBody>
          <a:bodyPr wrap="square" rtlCol="0">
            <a:spAutoFit/>
          </a:bodyPr>
          <a:lstStyle/>
          <a:p>
            <a:r>
              <a:rPr lang="en-US" sz="800" dirty="0" smtClean="0"/>
              <a:t>U.S. Bureau of Labor Statistics Quarterly Census of Employment and Wages</a:t>
            </a:r>
            <a:endParaRPr lang="en-US" sz="800" dirty="0"/>
          </a:p>
        </p:txBody>
      </p:sp>
    </p:spTree>
    <p:extLst>
      <p:ext uri="{BB962C8B-B14F-4D97-AF65-F5344CB8AC3E}">
        <p14:creationId xmlns:p14="http://schemas.microsoft.com/office/powerpoint/2010/main" val="200733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7" dur="1000"/>
                                        <p:tgtEl>
                                          <p:spTgt spid="3">
                                            <p:graphicEl>
                                              <a:chart seriesIdx="0" categoryIdx="-4" bldStep="series"/>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left)">
                                      <p:cBhvr>
                                        <p:cTn id="11" dur="1000"/>
                                        <p:tgtEl>
                                          <p:spTgt spid="3">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animBg="0"/>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5718218" y="252605"/>
            <a:ext cx="3279936" cy="307777"/>
          </a:xfrm>
          <a:prstGeom prst="rect">
            <a:avLst/>
          </a:prstGeom>
          <a:noFill/>
        </p:spPr>
        <p:txBody>
          <a:bodyPr wrap="none" rtlCol="0">
            <a:spAutoFit/>
          </a:bodyPr>
          <a:lstStyle/>
          <a:p>
            <a:pPr algn="r"/>
            <a:r>
              <a:rPr lang="en-US" sz="1400" b="1" dirty="0" smtClean="0">
                <a:solidFill>
                  <a:prstClr val="black"/>
                </a:solidFill>
              </a:rPr>
              <a:t>Ramsey County Vision, Mission and Goals</a:t>
            </a:r>
            <a:endParaRPr lang="en-US" sz="1400" b="1" dirty="0">
              <a:solidFill>
                <a:prstClr val="black"/>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1921124171"/>
              </p:ext>
            </p:extLst>
          </p:nvPr>
        </p:nvGraphicFramePr>
        <p:xfrm>
          <a:off x="132692" y="4377989"/>
          <a:ext cx="8873576" cy="1950720"/>
        </p:xfrm>
        <a:graphic>
          <a:graphicData uri="http://schemas.openxmlformats.org/drawingml/2006/table">
            <a:tbl>
              <a:tblPr bandRow="1">
                <a:tableStyleId>{5C22544A-7EE6-4342-B048-85BDC9FD1C3A}</a:tableStyleId>
              </a:tblPr>
              <a:tblGrid>
                <a:gridCol w="2218394"/>
                <a:gridCol w="2218394"/>
                <a:gridCol w="2218394"/>
                <a:gridCol w="2218394"/>
              </a:tblGrid>
              <a:tr h="10850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mn-lt"/>
                          <a:cs typeface="Arial" panose="020B0604020202020204" pitchFamily="34" charset="0"/>
                        </a:rPr>
                        <a:t>Strengthen individual, family and community health, safety and wellbeing</a:t>
                      </a:r>
                      <a:r>
                        <a:rPr lang="en-US" sz="1100" b="0" dirty="0" smtClean="0">
                          <a:solidFill>
                            <a:schemeClr val="tx1"/>
                          </a:solidFill>
                          <a:latin typeface="+mn-lt"/>
                          <a:cs typeface="Arial" panose="020B0604020202020204" pitchFamily="34" charset="0"/>
                        </a:rPr>
                        <a:t/>
                      </a:r>
                      <a:br>
                        <a:rPr lang="en-US" sz="1100" b="0" dirty="0" smtClean="0">
                          <a:solidFill>
                            <a:schemeClr val="tx1"/>
                          </a:solidFill>
                          <a:latin typeface="+mn-lt"/>
                          <a:cs typeface="Arial" panose="020B0604020202020204" pitchFamily="34" charset="0"/>
                        </a:rPr>
                      </a:br>
                      <a:r>
                        <a:rPr lang="en-US" sz="1100" b="0" dirty="0" smtClean="0">
                          <a:solidFill>
                            <a:schemeClr val="tx1"/>
                          </a:solidFill>
                          <a:latin typeface="+mn-lt"/>
                          <a:cs typeface="Arial" panose="020B0604020202020204" pitchFamily="34" charset="0"/>
                        </a:rPr>
                        <a:t>through effective safety-net services, innovative programming, prevention and early intervention, and environmental stewardship.</a:t>
                      </a:r>
                      <a:endParaRPr lang="en-US" sz="1100" dirty="0" smtClean="0">
                        <a:solidFill>
                          <a:schemeClr val="tx1"/>
                        </a:solidFill>
                        <a:latin typeface="+mn-lt"/>
                        <a:cs typeface="Arial" panose="020B0604020202020204" pitchFamily="34" charset="0"/>
                      </a:endParaRPr>
                    </a:p>
                  </a:txBody>
                  <a:tcPr marL="182880" marR="182880" marT="137160" marB="137160">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mn-lt"/>
                        </a:rPr>
                        <a:t>Cultivate economic prosperity and invest in neighborhoods with concentrated financial poverty</a:t>
                      </a:r>
                      <a:r>
                        <a:rPr lang="en-US" sz="1100" b="0" dirty="0" smtClean="0">
                          <a:solidFill>
                            <a:schemeClr val="tx1"/>
                          </a:solidFill>
                          <a:latin typeface="+mn-lt"/>
                        </a:rPr>
                        <a:t/>
                      </a:r>
                      <a:br>
                        <a:rPr lang="en-US" sz="1100" b="0" dirty="0" smtClean="0">
                          <a:solidFill>
                            <a:schemeClr val="tx1"/>
                          </a:solidFill>
                          <a:latin typeface="+mn-lt"/>
                        </a:rPr>
                      </a:br>
                      <a:r>
                        <a:rPr lang="en-US" sz="1100" b="0" dirty="0" smtClean="0">
                          <a:solidFill>
                            <a:schemeClr val="tx1"/>
                          </a:solidFill>
                          <a:latin typeface="+mn-lt"/>
                        </a:rPr>
                        <a:t>through proactive leadership and inclusive initiatives that engage all communities in decisions about our future.</a:t>
                      </a:r>
                    </a:p>
                    <a:p>
                      <a:pPr algn="l"/>
                      <a:endParaRPr lang="en-US" sz="1100" b="0" dirty="0">
                        <a:solidFill>
                          <a:schemeClr val="tx1"/>
                        </a:solidFill>
                        <a:latin typeface="+mn-lt"/>
                        <a:cs typeface="Arial" panose="020B0604020202020204" pitchFamily="34" charset="0"/>
                      </a:endParaRPr>
                    </a:p>
                  </a:txBody>
                  <a:tcPr marL="182880" marR="182880" marT="137160" marB="137160">
                    <a:noFill/>
                  </a:tcPr>
                </a:tc>
                <a:tc>
                  <a:txBody>
                    <a:bodyPr/>
                    <a:lstStyle/>
                    <a:p>
                      <a:pPr algn="l"/>
                      <a:r>
                        <a:rPr lang="en-US" sz="1100" b="1" dirty="0" smtClean="0">
                          <a:solidFill>
                            <a:schemeClr val="tx1"/>
                          </a:solidFill>
                          <a:latin typeface="+mn-lt"/>
                          <a:cs typeface="Arial" panose="020B0604020202020204" pitchFamily="34" charset="0"/>
                        </a:rPr>
                        <a:t>Enhance access to opportunity and mobility for all residents and businesses</a:t>
                      </a:r>
                      <a:r>
                        <a:rPr lang="en-US" sz="1100" dirty="0" smtClean="0">
                          <a:solidFill>
                            <a:schemeClr val="tx1"/>
                          </a:solidFill>
                          <a:latin typeface="+mn-lt"/>
                          <a:cs typeface="Arial" panose="020B0604020202020204" pitchFamily="34" charset="0"/>
                        </a:rPr>
                        <a:t> </a:t>
                      </a:r>
                      <a:br>
                        <a:rPr lang="en-US" sz="1100" dirty="0" smtClean="0">
                          <a:solidFill>
                            <a:schemeClr val="tx1"/>
                          </a:solidFill>
                          <a:latin typeface="+mn-lt"/>
                          <a:cs typeface="Arial" panose="020B0604020202020204" pitchFamily="34" charset="0"/>
                        </a:rPr>
                      </a:br>
                      <a:r>
                        <a:rPr lang="en-US" sz="1100" b="0" dirty="0" smtClean="0">
                          <a:solidFill>
                            <a:schemeClr val="tx1"/>
                          </a:solidFill>
                          <a:latin typeface="+mn-lt"/>
                          <a:cs typeface="Arial" panose="020B0604020202020204" pitchFamily="34" charset="0"/>
                        </a:rPr>
                        <a:t>through connections to education, employment and economic development throughout our region</a:t>
                      </a:r>
                      <a:endParaRPr lang="en-US" sz="1100" b="0" dirty="0">
                        <a:solidFill>
                          <a:schemeClr val="tx1"/>
                        </a:solidFill>
                        <a:latin typeface="+mn-lt"/>
                        <a:cs typeface="Arial" panose="020B0604020202020204" pitchFamily="34" charset="0"/>
                      </a:endParaRPr>
                    </a:p>
                  </a:txBody>
                  <a:tcPr marL="182880" marR="182880" marT="137160" marB="13716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dirty="0" smtClean="0">
                          <a:solidFill>
                            <a:schemeClr val="tx1"/>
                          </a:solidFill>
                          <a:latin typeface="+mn-lt"/>
                          <a:cs typeface="Arial" panose="020B0604020202020204" pitchFamily="34" charset="0"/>
                        </a:rPr>
                        <a:t>Model fiscal accountability, transparency and strategic investments</a:t>
                      </a:r>
                      <a:r>
                        <a:rPr lang="en-US" sz="1100" dirty="0" smtClean="0">
                          <a:solidFill>
                            <a:schemeClr val="tx1"/>
                          </a:solidFill>
                          <a:latin typeface="+mn-lt"/>
                          <a:cs typeface="Arial" panose="020B0604020202020204" pitchFamily="34" charset="0"/>
                        </a:rPr>
                        <a:t/>
                      </a:r>
                      <a:br>
                        <a:rPr lang="en-US" sz="1100" dirty="0" smtClean="0">
                          <a:solidFill>
                            <a:schemeClr val="tx1"/>
                          </a:solidFill>
                          <a:latin typeface="+mn-lt"/>
                          <a:cs typeface="Arial" panose="020B0604020202020204" pitchFamily="34" charset="0"/>
                        </a:rPr>
                      </a:br>
                      <a:r>
                        <a:rPr lang="en-US" sz="1100" b="0" dirty="0" smtClean="0">
                          <a:solidFill>
                            <a:schemeClr val="tx1"/>
                          </a:solidFill>
                          <a:latin typeface="+mn-lt"/>
                          <a:cs typeface="Arial" panose="020B0604020202020204" pitchFamily="34" charset="0"/>
                        </a:rPr>
                        <a:t>through professional operations and financial management.</a:t>
                      </a:r>
                    </a:p>
                  </a:txBody>
                  <a:tcPr marL="182880" marR="182880" marT="137160" marB="137160">
                    <a:noFill/>
                  </a:tcPr>
                </a:tc>
              </a:tr>
            </a:tbl>
          </a:graphicData>
        </a:graphic>
      </p:graphicFrame>
      <p:pic>
        <p:nvPicPr>
          <p:cNvPr id="2" name="Picture 1">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566" y="2629697"/>
            <a:ext cx="2073067" cy="1480762"/>
          </a:xfrm>
          <a:prstGeom prst="rect">
            <a:avLst/>
          </a:prstGeom>
        </p:spPr>
      </p:pic>
      <p:pic>
        <p:nvPicPr>
          <p:cNvPr id="3" name="Picture 2">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075" y="2642397"/>
            <a:ext cx="2073067" cy="1480762"/>
          </a:xfrm>
          <a:prstGeom prst="rect">
            <a:avLst/>
          </a:prstGeom>
        </p:spPr>
      </p:pic>
      <p:pic>
        <p:nvPicPr>
          <p:cNvPr id="4" name="Picture 3">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5391" y="2657035"/>
            <a:ext cx="2073067" cy="1480762"/>
          </a:xfrm>
          <a:prstGeom prst="rect">
            <a:avLst/>
          </a:prstGeom>
        </p:spPr>
      </p:pic>
      <p:pic>
        <p:nvPicPr>
          <p:cNvPr id="5" name="Picture 4">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456" y="2642397"/>
            <a:ext cx="2073067" cy="1480762"/>
          </a:xfrm>
          <a:prstGeom prst="rect">
            <a:avLst/>
          </a:prstGeom>
        </p:spPr>
      </p:pic>
      <p:sp>
        <p:nvSpPr>
          <p:cNvPr id="6" name="Rectangle 5"/>
          <p:cNvSpPr/>
          <p:nvPr/>
        </p:nvSpPr>
        <p:spPr>
          <a:xfrm flipV="1">
            <a:off x="306869" y="4334018"/>
            <a:ext cx="1920240" cy="45719"/>
          </a:xfrm>
          <a:prstGeom prst="rect">
            <a:avLst/>
          </a:prstGeom>
          <a:solidFill>
            <a:srgbClr val="CD6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V="1">
            <a:off x="2511804" y="4342481"/>
            <a:ext cx="1920240" cy="45719"/>
          </a:xfrm>
          <a:prstGeom prst="rect">
            <a:avLst/>
          </a:prstGeom>
          <a:solidFill>
            <a:srgbClr val="9E3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flipV="1">
            <a:off x="4749488" y="4325551"/>
            <a:ext cx="1920240" cy="45719"/>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flipV="1">
            <a:off x="6956979" y="4342480"/>
            <a:ext cx="1920240" cy="45719"/>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8657" y="1071986"/>
            <a:ext cx="8600382" cy="1585049"/>
          </a:xfrm>
          <a:prstGeom prst="rect">
            <a:avLst/>
          </a:prstGeom>
        </p:spPr>
        <p:txBody>
          <a:bodyPr wrap="square">
            <a:spAutoFit/>
          </a:bodyPr>
          <a:lstStyle/>
          <a:p>
            <a:pPr algn="ctr"/>
            <a:r>
              <a:rPr lang="en-US" b="1" dirty="0" smtClean="0">
                <a:ea typeface="Cambria" panose="02040503050406030204" pitchFamily="18" charset="0"/>
                <a:cs typeface="Times New Roman" panose="02020603050405020304" pitchFamily="18" charset="0"/>
              </a:rPr>
              <a:t>Vision: </a:t>
            </a:r>
            <a:r>
              <a:rPr lang="en-US" dirty="0" smtClean="0">
                <a:ea typeface="Cambria" panose="02040503050406030204" pitchFamily="18" charset="0"/>
                <a:cs typeface="Times New Roman" panose="02020603050405020304" pitchFamily="18" charset="0"/>
              </a:rPr>
              <a:t>A </a:t>
            </a:r>
            <a:r>
              <a:rPr lang="en-US" dirty="0">
                <a:ea typeface="Cambria" panose="02040503050406030204" pitchFamily="18" charset="0"/>
                <a:cs typeface="Times New Roman" panose="02020603050405020304" pitchFamily="18" charset="0"/>
              </a:rPr>
              <a:t>vibrant community where all are valued and thrive.</a:t>
            </a:r>
          </a:p>
          <a:p>
            <a:pPr algn="ctr"/>
            <a:r>
              <a:rPr lang="en-US" dirty="0">
                <a:ea typeface="Cambria" panose="02040503050406030204" pitchFamily="18" charset="0"/>
                <a:cs typeface="Times New Roman" panose="02020603050405020304" pitchFamily="18" charset="0"/>
              </a:rPr>
              <a:t> </a:t>
            </a:r>
          </a:p>
          <a:p>
            <a:pPr algn="ctr"/>
            <a:r>
              <a:rPr lang="en-US" b="1" dirty="0" smtClean="0">
                <a:ea typeface="Cambria" panose="02040503050406030204" pitchFamily="18" charset="0"/>
                <a:cs typeface="Times New Roman" panose="02020603050405020304" pitchFamily="18" charset="0"/>
              </a:rPr>
              <a:t>Mission: </a:t>
            </a:r>
            <a:r>
              <a:rPr lang="en-US" dirty="0" smtClean="0">
                <a:ea typeface="Cambria" panose="02040503050406030204" pitchFamily="18" charset="0"/>
                <a:cs typeface="Times New Roman" panose="02020603050405020304" pitchFamily="18" charset="0"/>
              </a:rPr>
              <a:t>A </a:t>
            </a:r>
            <a:r>
              <a:rPr lang="en-US" dirty="0">
                <a:ea typeface="Cambria" panose="02040503050406030204" pitchFamily="18" charset="0"/>
                <a:cs typeface="Times New Roman" panose="02020603050405020304" pitchFamily="18" charset="0"/>
              </a:rPr>
              <a:t>county of excellence working with you to enhance our quality of life</a:t>
            </a:r>
            <a:r>
              <a:rPr lang="en-US" dirty="0" smtClean="0">
                <a:ea typeface="Cambria" panose="02040503050406030204" pitchFamily="18" charset="0"/>
                <a:cs typeface="Times New Roman" panose="02020603050405020304" pitchFamily="18" charset="0"/>
              </a:rPr>
              <a:t>.</a:t>
            </a:r>
            <a:endParaRPr lang="en-US" dirty="0" smtClean="0">
              <a:effectLst/>
              <a:ea typeface="Cambria" panose="02040503050406030204" pitchFamily="18" charset="0"/>
              <a:cs typeface="Times New Roman" panose="02020603050405020304" pitchFamily="18" charset="0"/>
            </a:endParaRPr>
          </a:p>
          <a:p>
            <a:pPr algn="ctr"/>
            <a:endParaRPr lang="en-US" sz="2500" dirty="0">
              <a:effectLst/>
              <a:ea typeface="Cambria" panose="02040503050406030204" pitchFamily="18" charset="0"/>
              <a:cs typeface="Times New Roman" panose="02020603050405020304" pitchFamily="18" charset="0"/>
            </a:endParaRPr>
          </a:p>
          <a:p>
            <a:pPr algn="ctr"/>
            <a:r>
              <a:rPr lang="en-US" b="1" dirty="0" smtClean="0">
                <a:ea typeface="Cambria" panose="02040503050406030204" pitchFamily="18" charset="0"/>
                <a:cs typeface="Times New Roman" panose="02020603050405020304" pitchFamily="18" charset="0"/>
              </a:rPr>
              <a:t>Goals</a:t>
            </a:r>
            <a:endParaRPr lang="en-US" b="1" dirty="0">
              <a:effectLst/>
              <a:ea typeface="Cambria" panose="02040503050406030204" pitchFamily="18" charset="0"/>
              <a:cs typeface="Times New Roman" panose="02020603050405020304" pitchFamily="18" charset="0"/>
            </a:endParaRPr>
          </a:p>
        </p:txBody>
      </p:sp>
      <p:sp>
        <p:nvSpPr>
          <p:cNvPr id="14" name="Rectangle 13"/>
          <p:cNvSpPr/>
          <p:nvPr/>
        </p:nvSpPr>
        <p:spPr>
          <a:xfrm flipV="1">
            <a:off x="230457" y="2462711"/>
            <a:ext cx="383176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075474" y="2462710"/>
            <a:ext cx="3833030"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314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hlinkClick r:id="rId2" action="ppaction://hlinksldjump"/>
          </p:cNvPr>
          <p:cNvGraphicFramePr>
            <a:graphicFrameLocks noGrp="1"/>
          </p:cNvGraphicFramePr>
          <p:nvPr>
            <p:extLst>
              <p:ext uri="{D42A27DB-BD31-4B8C-83A1-F6EECF244321}">
                <p14:modId xmlns:p14="http://schemas.microsoft.com/office/powerpoint/2010/main" val="1745602354"/>
              </p:ext>
            </p:extLst>
          </p:nvPr>
        </p:nvGraphicFramePr>
        <p:xfrm>
          <a:off x="457200" y="856130"/>
          <a:ext cx="82296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0" y="6342530"/>
            <a:ext cx="4572000" cy="230832"/>
          </a:xfrm>
          <a:prstGeom prst="rect">
            <a:avLst/>
          </a:prstGeom>
        </p:spPr>
        <p:txBody>
          <a:bodyPr>
            <a:spAutoFit/>
          </a:bodyPr>
          <a:lstStyle/>
          <a:p>
            <a:r>
              <a:rPr lang="en-US" sz="900" dirty="0"/>
              <a:t>U.S. Census Bureau American Community Survey 5</a:t>
            </a:r>
            <a:r>
              <a:rPr lang="en-US" sz="900" dirty="0" smtClean="0"/>
              <a:t>-yr </a:t>
            </a:r>
            <a:r>
              <a:rPr lang="en-US" sz="900" dirty="0"/>
              <a:t>estimates, </a:t>
            </a:r>
            <a:r>
              <a:rPr lang="en-US" sz="900" dirty="0" smtClean="0"/>
              <a:t>2009-2014</a:t>
            </a:r>
            <a:endParaRPr lang="en-US" sz="900" dirty="0"/>
          </a:p>
        </p:txBody>
      </p:sp>
    </p:spTree>
    <p:extLst>
      <p:ext uri="{BB962C8B-B14F-4D97-AF65-F5344CB8AC3E}">
        <p14:creationId xmlns:p14="http://schemas.microsoft.com/office/powerpoint/2010/main" val="395923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7" dur="1000"/>
                                        <p:tgtEl>
                                          <p:spTgt spid="8">
                                            <p:graphicEl>
                                              <a:chart seriesIdx="0" categoryIdx="-4" bldStep="series"/>
                                            </p:graphic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left)">
                                      <p:cBhvr>
                                        <p:cTn id="11" dur="1400"/>
                                        <p:tgtEl>
                                          <p:spTgt spid="8">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Chart bld="series" animBg="0"/>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hlinkClick r:id="" action="ppaction://hlinkshowjump?jump=nextslide"/>
          </p:cNvPr>
          <p:cNvGraphicFramePr>
            <a:graphicFrameLocks noGrp="1"/>
          </p:cNvGraphicFramePr>
          <p:nvPr>
            <p:extLst>
              <p:ext uri="{D42A27DB-BD31-4B8C-83A1-F6EECF244321}">
                <p14:modId xmlns:p14="http://schemas.microsoft.com/office/powerpoint/2010/main" val="4115668281"/>
              </p:ext>
            </p:extLst>
          </p:nvPr>
        </p:nvGraphicFramePr>
        <p:xfrm>
          <a:off x="457200" y="900953"/>
          <a:ext cx="8229600" cy="5486400"/>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Group 11"/>
          <p:cNvGrpSpPr/>
          <p:nvPr/>
        </p:nvGrpSpPr>
        <p:grpSpPr>
          <a:xfrm>
            <a:off x="6553200" y="1703294"/>
            <a:ext cx="1586753" cy="2796988"/>
            <a:chOff x="6553200" y="1703294"/>
            <a:chExt cx="1586753" cy="2796988"/>
          </a:xfrm>
        </p:grpSpPr>
        <p:sp>
          <p:nvSpPr>
            <p:cNvPr id="7" name="Rectangle 6"/>
            <p:cNvSpPr/>
            <p:nvPr/>
          </p:nvSpPr>
          <p:spPr>
            <a:xfrm>
              <a:off x="6553200" y="1703294"/>
              <a:ext cx="1559859" cy="2796988"/>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593106" y="1963271"/>
              <a:ext cx="519953" cy="307777"/>
            </a:xfrm>
            <a:prstGeom prst="rect">
              <a:avLst/>
            </a:prstGeom>
            <a:noFill/>
          </p:spPr>
          <p:txBody>
            <a:bodyPr wrap="square" rtlCol="0">
              <a:spAutoFit/>
            </a:bodyPr>
            <a:lstStyle/>
            <a:p>
              <a:r>
                <a:rPr lang="en-US" sz="1400" dirty="0" smtClean="0"/>
                <a:t>-8%</a:t>
              </a:r>
              <a:endParaRPr lang="en-US" sz="1400" dirty="0"/>
            </a:p>
          </p:txBody>
        </p:sp>
        <p:sp>
          <p:nvSpPr>
            <p:cNvPr id="11" name="TextBox 10"/>
            <p:cNvSpPr txBox="1"/>
            <p:nvPr/>
          </p:nvSpPr>
          <p:spPr>
            <a:xfrm>
              <a:off x="7620000" y="3810001"/>
              <a:ext cx="519953" cy="307777"/>
            </a:xfrm>
            <a:prstGeom prst="rect">
              <a:avLst/>
            </a:prstGeom>
            <a:noFill/>
          </p:spPr>
          <p:txBody>
            <a:bodyPr wrap="square" rtlCol="0">
              <a:spAutoFit/>
            </a:bodyPr>
            <a:lstStyle/>
            <a:p>
              <a:r>
                <a:rPr lang="en-US" sz="1400" dirty="0" smtClean="0"/>
                <a:t>-5%</a:t>
              </a:r>
              <a:endParaRPr lang="en-US" sz="1400" dirty="0"/>
            </a:p>
          </p:txBody>
        </p:sp>
      </p:grpSp>
    </p:spTree>
    <p:extLst>
      <p:ext uri="{BB962C8B-B14F-4D97-AF65-F5344CB8AC3E}">
        <p14:creationId xmlns:p14="http://schemas.microsoft.com/office/powerpoint/2010/main" val="326488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7" dur="500"/>
                                        <p:tgtEl>
                                          <p:spTgt spid="6">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12" dur="500"/>
                                        <p:tgtEl>
                                          <p:spTgt spid="6">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animBg="0"/>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988398" y="615900"/>
            <a:ext cx="4480560" cy="6083073"/>
            <a:chOff x="3988398" y="615900"/>
            <a:chExt cx="4480560" cy="6083073"/>
          </a:xfrm>
        </p:grpSpPr>
        <p:pic>
          <p:nvPicPr>
            <p:cNvPr id="8" name="Picture 7">
              <a:hlinkClick r:id="rId2" action="ppaction://hlinksldjump"/>
            </p:cNvPr>
            <p:cNvPicPr>
              <a:picLocks noChangeAspect="1"/>
            </p:cNvPicPr>
            <p:nvPr/>
          </p:nvPicPr>
          <p:blipFill>
            <a:blip r:embed="rId3"/>
            <a:stretch>
              <a:fillRect/>
            </a:stretch>
          </p:blipFill>
          <p:spPr>
            <a:xfrm>
              <a:off x="3988398" y="615900"/>
              <a:ext cx="4480560" cy="6083073"/>
            </a:xfrm>
            <a:prstGeom prst="rect">
              <a:avLst/>
            </a:prstGeom>
          </p:spPr>
        </p:pic>
        <p:sp>
          <p:nvSpPr>
            <p:cNvPr id="9" name="TextBox 8"/>
            <p:cNvSpPr txBox="1"/>
            <p:nvPr/>
          </p:nvSpPr>
          <p:spPr>
            <a:xfrm>
              <a:off x="5889812" y="5809136"/>
              <a:ext cx="1156447" cy="369332"/>
            </a:xfrm>
            <a:prstGeom prst="rect">
              <a:avLst/>
            </a:prstGeom>
            <a:noFill/>
          </p:spPr>
          <p:txBody>
            <a:bodyPr wrap="square" rtlCol="0">
              <a:spAutoFit/>
            </a:bodyPr>
            <a:lstStyle/>
            <a:p>
              <a:pPr algn="ctr"/>
              <a:r>
                <a:rPr lang="en-US" dirty="0" smtClean="0"/>
                <a:t>2014</a:t>
              </a:r>
              <a:endParaRPr lang="en-US" dirty="0"/>
            </a:p>
          </p:txBody>
        </p:sp>
      </p:grpSp>
      <p:sp>
        <p:nvSpPr>
          <p:cNvPr id="5" name="TextBox 4"/>
          <p:cNvSpPr txBox="1"/>
          <p:nvPr/>
        </p:nvSpPr>
        <p:spPr>
          <a:xfrm>
            <a:off x="367553" y="912707"/>
            <a:ext cx="3523129" cy="4616648"/>
          </a:xfrm>
          <a:prstGeom prst="rect">
            <a:avLst/>
          </a:prstGeom>
          <a:solidFill>
            <a:schemeClr val="accent1"/>
          </a:solidFill>
        </p:spPr>
        <p:txBody>
          <a:bodyPr wrap="square" rtlCol="0">
            <a:spAutoFit/>
          </a:bodyPr>
          <a:lstStyle/>
          <a:p>
            <a:r>
              <a:rPr lang="en-US" sz="1400" b="1" dirty="0" smtClean="0"/>
              <a:t>Areas of concentrated financial poverty </a:t>
            </a:r>
            <a:r>
              <a:rPr lang="en-US" sz="1400" dirty="0" smtClean="0"/>
              <a:t>are defined as census tracts where more than 20 percent of resident households have income below the federal poverty level. </a:t>
            </a:r>
            <a:r>
              <a:rPr lang="en-US" sz="1400" dirty="0"/>
              <a:t>T</a:t>
            </a:r>
            <a:r>
              <a:rPr lang="en-US" sz="1400" dirty="0" smtClean="0"/>
              <a:t>he federal poverty level for a family of four is currently $23,850 a year.</a:t>
            </a:r>
          </a:p>
          <a:p>
            <a:endParaRPr lang="en-US" sz="1400" dirty="0"/>
          </a:p>
          <a:p>
            <a:r>
              <a:rPr lang="en-US" sz="1400" b="1" dirty="0" smtClean="0"/>
              <a:t>Areas of extreme concentrated financial poverty </a:t>
            </a:r>
            <a:r>
              <a:rPr lang="en-US" sz="1400" dirty="0" smtClean="0"/>
              <a:t>are census tracts where 40 percent or more of resident households live below the federal poverty level.</a:t>
            </a:r>
          </a:p>
          <a:p>
            <a:endParaRPr lang="en-US" sz="1400" dirty="0" smtClean="0"/>
          </a:p>
          <a:p>
            <a:r>
              <a:rPr lang="en-US" sz="1400" dirty="0" smtClean="0"/>
              <a:t>Since 2011, Ramsey County has made </a:t>
            </a:r>
            <a:r>
              <a:rPr lang="en-US" sz="1400" b="1" dirty="0" smtClean="0"/>
              <a:t>significant progress in reducing contiguous areas of concentrated poverty </a:t>
            </a:r>
            <a:r>
              <a:rPr lang="en-US" sz="1400" dirty="0" smtClean="0"/>
              <a:t>relative to the broader 7-County region.  Ramsey County’s decrease in the number of its residents living in areas of concentrated poverty has largely driven the reduction occurring in the region as a whole.</a:t>
            </a:r>
            <a:endParaRPr lang="en-US" sz="1400" dirty="0"/>
          </a:p>
        </p:txBody>
      </p:sp>
      <p:pic>
        <p:nvPicPr>
          <p:cNvPr id="10" name="Picture 9">
            <a:hlinkClick r:id="rId2" action="ppaction://hlinksldjump"/>
          </p:cNvPr>
          <p:cNvPicPr>
            <a:picLocks noChangeAspect="1"/>
          </p:cNvPicPr>
          <p:nvPr/>
        </p:nvPicPr>
        <p:blipFill rotWithShape="1">
          <a:blip r:embed="rId4"/>
          <a:srcRect l="18271" b="32019"/>
          <a:stretch/>
        </p:blipFill>
        <p:spPr>
          <a:xfrm>
            <a:off x="242045" y="5686952"/>
            <a:ext cx="3288259" cy="830390"/>
          </a:xfrm>
          <a:prstGeom prst="rect">
            <a:avLst/>
          </a:prstGeom>
        </p:spPr>
      </p:pic>
      <p:grpSp>
        <p:nvGrpSpPr>
          <p:cNvPr id="11" name="Group 10"/>
          <p:cNvGrpSpPr/>
          <p:nvPr/>
        </p:nvGrpSpPr>
        <p:grpSpPr>
          <a:xfrm>
            <a:off x="3988398" y="615902"/>
            <a:ext cx="4480560" cy="6083071"/>
            <a:chOff x="3988398" y="615900"/>
            <a:chExt cx="4480560" cy="6083071"/>
          </a:xfrm>
        </p:grpSpPr>
        <p:pic>
          <p:nvPicPr>
            <p:cNvPr id="12" name="Picture 11">
              <a:hlinkClick r:id="rId2" action="ppaction://hlinksldjump"/>
            </p:cNvPr>
            <p:cNvPicPr>
              <a:picLocks noChangeAspect="1"/>
            </p:cNvPicPr>
            <p:nvPr/>
          </p:nvPicPr>
          <p:blipFill>
            <a:blip r:embed="rId5"/>
            <a:stretch>
              <a:fillRect/>
            </a:stretch>
          </p:blipFill>
          <p:spPr>
            <a:xfrm>
              <a:off x="3988398" y="615900"/>
              <a:ext cx="4480560" cy="6083071"/>
            </a:xfrm>
            <a:prstGeom prst="rect">
              <a:avLst/>
            </a:prstGeom>
          </p:spPr>
        </p:pic>
        <p:sp>
          <p:nvSpPr>
            <p:cNvPr id="13" name="TextBox 12"/>
            <p:cNvSpPr txBox="1"/>
            <p:nvPr/>
          </p:nvSpPr>
          <p:spPr>
            <a:xfrm>
              <a:off x="5889812" y="5827059"/>
              <a:ext cx="1156447" cy="369332"/>
            </a:xfrm>
            <a:prstGeom prst="rect">
              <a:avLst/>
            </a:prstGeom>
            <a:solidFill>
              <a:schemeClr val="bg1"/>
            </a:solidFill>
          </p:spPr>
          <p:txBody>
            <a:bodyPr wrap="square" rtlCol="0">
              <a:spAutoFit/>
            </a:bodyPr>
            <a:lstStyle/>
            <a:p>
              <a:pPr algn="ctr"/>
              <a:r>
                <a:rPr lang="en-US" dirty="0" smtClean="0"/>
                <a:t>2011</a:t>
              </a:r>
              <a:endParaRPr lang="en-US" dirty="0"/>
            </a:p>
          </p:txBody>
        </p:sp>
      </p:grpSp>
    </p:spTree>
    <p:extLst>
      <p:ext uri="{BB962C8B-B14F-4D97-AF65-F5344CB8AC3E}">
        <p14:creationId xmlns:p14="http://schemas.microsoft.com/office/powerpoint/2010/main" val="171417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400"/>
                                        <p:tgtEl>
                                          <p:spTgt spid="11"/>
                                        </p:tgtEl>
                                      </p:cBhvr>
                                    </p:animEffect>
                                    <p:set>
                                      <p:cBhvr>
                                        <p:cTn id="7" dur="1" fill="hold">
                                          <p:stCondLst>
                                            <p:cond delay="13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12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335362"/>
            <a:ext cx="4572000" cy="230832"/>
          </a:xfrm>
          <a:prstGeom prst="rect">
            <a:avLst/>
          </a:prstGeom>
        </p:spPr>
        <p:txBody>
          <a:bodyPr>
            <a:spAutoFit/>
          </a:bodyPr>
          <a:lstStyle/>
          <a:p>
            <a:r>
              <a:rPr lang="en-US" sz="900" dirty="0"/>
              <a:t>U.S. Census Bureau American Community Survey 5-yr estimates, 2009-2014</a:t>
            </a:r>
          </a:p>
        </p:txBody>
      </p:sp>
      <p:graphicFrame>
        <p:nvGraphicFramePr>
          <p:cNvPr id="5" name="Chart 4">
            <a:hlinkClick r:id="rId2" action="ppaction://hlinksldjump"/>
          </p:cNvPr>
          <p:cNvGraphicFramePr>
            <a:graphicFrameLocks noGrp="1"/>
          </p:cNvGraphicFramePr>
          <p:nvPr>
            <p:extLst>
              <p:ext uri="{D42A27DB-BD31-4B8C-83A1-F6EECF244321}">
                <p14:modId xmlns:p14="http://schemas.microsoft.com/office/powerpoint/2010/main" val="1514654144"/>
              </p:ext>
            </p:extLst>
          </p:nvPr>
        </p:nvGraphicFramePr>
        <p:xfrm>
          <a:off x="457200" y="848962"/>
          <a:ext cx="82296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256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7" dur="1400"/>
                                        <p:tgtEl>
                                          <p:spTgt spid="5">
                                            <p:graphicEl>
                                              <a:chart seriesIdx="0" categoryIdx="-4" bldStep="series"/>
                                            </p:graphicEl>
                                          </p:spTgt>
                                        </p:tgtEl>
                                      </p:cBhvr>
                                    </p:animEffect>
                                  </p:childTnLst>
                                </p:cTn>
                              </p:par>
                            </p:childTnLst>
                          </p:cTn>
                        </p:par>
                        <p:par>
                          <p:cTn id="8" fill="hold">
                            <p:stCondLst>
                              <p:cond delay="1400"/>
                            </p:stCondLst>
                            <p:childTnLst>
                              <p:par>
                                <p:cTn id="9" presetID="22" presetClass="entr" presetSubtype="8" fill="hold" grpId="0" nodeType="afterEffect">
                                  <p:stCondLst>
                                    <p:cond delay="0"/>
                                  </p:stCondLst>
                                  <p:childTnLst>
                                    <p:set>
                                      <p:cBhvr>
                                        <p:cTn id="10"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left)">
                                      <p:cBhvr>
                                        <p:cTn id="11" dur="1400"/>
                                        <p:tgtEl>
                                          <p:spTgt spid="5">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animBg="0"/>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hlinkClick r:id="rId2" action="ppaction://hlinksldjump"/>
          </p:cNvPr>
          <p:cNvGraphicFramePr>
            <a:graphicFrameLocks noGrp="1"/>
          </p:cNvGraphicFramePr>
          <p:nvPr>
            <p:extLst>
              <p:ext uri="{D42A27DB-BD31-4B8C-83A1-F6EECF244321}">
                <p14:modId xmlns:p14="http://schemas.microsoft.com/office/powerpoint/2010/main" val="338759387"/>
              </p:ext>
            </p:extLst>
          </p:nvPr>
        </p:nvGraphicFramePr>
        <p:xfrm>
          <a:off x="457200" y="1026458"/>
          <a:ext cx="82296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302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7" dur="1300"/>
                                        <p:tgtEl>
                                          <p:spTgt spid="4">
                                            <p:graphicEl>
                                              <a:chart seriesIdx="0" categoryIdx="-4" bldStep="series"/>
                                            </p:graphicEl>
                                          </p:spTgt>
                                        </p:tgtEl>
                                      </p:cBhvr>
                                    </p:animEffect>
                                  </p:childTnLst>
                                </p:cTn>
                              </p:par>
                            </p:childTnLst>
                          </p:cTn>
                        </p:par>
                        <p:par>
                          <p:cTn id="8" fill="hold">
                            <p:stCondLst>
                              <p:cond delay="1300"/>
                            </p:stCondLst>
                            <p:childTnLst>
                              <p:par>
                                <p:cTn id="9" presetID="22" presetClass="entr" presetSubtype="8" fill="hold" grpId="0" nodeType="afterEffect">
                                  <p:stCondLst>
                                    <p:cond delay="600"/>
                                  </p:stCondLst>
                                  <p:childTnLst>
                                    <p:set>
                                      <p:cBhvr>
                                        <p:cTn id="10"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1" dur="1100"/>
                                        <p:tgtEl>
                                          <p:spTgt spid="4">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animBg="0"/>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277688"/>
            <a:ext cx="4661647" cy="246221"/>
          </a:xfrm>
          <a:prstGeom prst="rect">
            <a:avLst/>
          </a:prstGeom>
        </p:spPr>
        <p:txBody>
          <a:bodyPr wrap="square">
            <a:spAutoFit/>
          </a:bodyPr>
          <a:lstStyle/>
          <a:p>
            <a:r>
              <a:rPr lang="en-US" sz="1000" dirty="0"/>
              <a:t>U.S. Census Bureau American Community Survey 5-yr estimates, 2009-2014</a:t>
            </a:r>
          </a:p>
        </p:txBody>
      </p:sp>
      <p:graphicFrame>
        <p:nvGraphicFramePr>
          <p:cNvPr id="5" name="Chart 4"/>
          <p:cNvGraphicFramePr>
            <a:graphicFrameLocks noGrp="1"/>
          </p:cNvGraphicFramePr>
          <p:nvPr>
            <p:extLst>
              <p:ext uri="{D42A27DB-BD31-4B8C-83A1-F6EECF244321}">
                <p14:modId xmlns:p14="http://schemas.microsoft.com/office/powerpoint/2010/main" val="1171658991"/>
              </p:ext>
            </p:extLst>
          </p:nvPr>
        </p:nvGraphicFramePr>
        <p:xfrm>
          <a:off x="457200" y="768876"/>
          <a:ext cx="8229600" cy="5486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58053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277688"/>
            <a:ext cx="4661647" cy="246221"/>
          </a:xfrm>
          <a:prstGeom prst="rect">
            <a:avLst/>
          </a:prstGeom>
        </p:spPr>
        <p:txBody>
          <a:bodyPr wrap="square">
            <a:spAutoFit/>
          </a:bodyPr>
          <a:lstStyle/>
          <a:p>
            <a:r>
              <a:rPr lang="en-US" sz="1000" dirty="0"/>
              <a:t>U.S. Census Bureau American Community Survey 5-yr estimates, 2009-2014</a:t>
            </a:r>
          </a:p>
        </p:txBody>
      </p:sp>
      <p:graphicFrame>
        <p:nvGraphicFramePr>
          <p:cNvPr id="16" name="Chart 15"/>
          <p:cNvGraphicFramePr>
            <a:graphicFrameLocks noGrp="1"/>
          </p:cNvGraphicFramePr>
          <p:nvPr>
            <p:extLst>
              <p:ext uri="{D42A27DB-BD31-4B8C-83A1-F6EECF244321}">
                <p14:modId xmlns:p14="http://schemas.microsoft.com/office/powerpoint/2010/main" val="3502657747"/>
              </p:ext>
            </p:extLst>
          </p:nvPr>
        </p:nvGraphicFramePr>
        <p:xfrm>
          <a:off x="457200" y="914398"/>
          <a:ext cx="8229600" cy="5486400"/>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p:cNvGrpSpPr/>
          <p:nvPr/>
        </p:nvGrpSpPr>
        <p:grpSpPr>
          <a:xfrm>
            <a:off x="5772708" y="1730188"/>
            <a:ext cx="546847" cy="2250142"/>
            <a:chOff x="8464924" y="1801906"/>
            <a:chExt cx="546847" cy="2411506"/>
          </a:xfrm>
        </p:grpSpPr>
        <p:cxnSp>
          <p:nvCxnSpPr>
            <p:cNvPr id="6" name="Straight Connector 5"/>
            <p:cNvCxnSpPr/>
            <p:nvPr/>
          </p:nvCxnSpPr>
          <p:spPr>
            <a:xfrm flipV="1">
              <a:off x="8686800" y="3128682"/>
              <a:ext cx="0" cy="1084730"/>
            </a:xfrm>
            <a:prstGeom prst="line">
              <a:avLst/>
            </a:prstGeom>
            <a:effectLst/>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V="1">
              <a:off x="8686800" y="1801906"/>
              <a:ext cx="0" cy="995082"/>
            </a:xfrm>
            <a:prstGeom prst="line">
              <a:avLst/>
            </a:prstGeom>
            <a:effectLst/>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8583706" y="4213412"/>
              <a:ext cx="20618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583706" y="1801906"/>
              <a:ext cx="206188" cy="0"/>
            </a:xfrm>
            <a:prstGeom prst="line">
              <a:avLst/>
            </a:prstGeom>
            <a:effectLst/>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8464924" y="2817969"/>
              <a:ext cx="546847" cy="267070"/>
            </a:xfrm>
            <a:prstGeom prst="rect">
              <a:avLst/>
            </a:prstGeom>
            <a:noFill/>
          </p:spPr>
          <p:txBody>
            <a:bodyPr wrap="square" rtlCol="0">
              <a:spAutoFit/>
            </a:bodyPr>
            <a:lstStyle/>
            <a:p>
              <a:r>
                <a:rPr lang="en-US" sz="1000" dirty="0" smtClean="0"/>
                <a:t>22.8%</a:t>
              </a:r>
              <a:endParaRPr lang="en-US" sz="1000" dirty="0"/>
            </a:p>
          </p:txBody>
        </p:sp>
      </p:grpSp>
      <p:grpSp>
        <p:nvGrpSpPr>
          <p:cNvPr id="2" name="Group 1"/>
          <p:cNvGrpSpPr/>
          <p:nvPr/>
        </p:nvGrpSpPr>
        <p:grpSpPr>
          <a:xfrm>
            <a:off x="3060322" y="2348754"/>
            <a:ext cx="591671" cy="1958414"/>
            <a:chOff x="7530353" y="2796988"/>
            <a:chExt cx="591671" cy="1757084"/>
          </a:xfrm>
        </p:grpSpPr>
        <p:cxnSp>
          <p:nvCxnSpPr>
            <p:cNvPr id="17" name="Straight Connector 16"/>
            <p:cNvCxnSpPr/>
            <p:nvPr/>
          </p:nvCxnSpPr>
          <p:spPr>
            <a:xfrm flipV="1">
              <a:off x="7826188" y="3810000"/>
              <a:ext cx="0" cy="744072"/>
            </a:xfrm>
            <a:prstGeom prst="line">
              <a:avLst/>
            </a:prstGeom>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V="1">
              <a:off x="7826188" y="2796988"/>
              <a:ext cx="0" cy="715088"/>
            </a:xfrm>
            <a:prstGeom prst="line">
              <a:avLst/>
            </a:prstGeom>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7723094" y="4554072"/>
              <a:ext cx="20618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7714129" y="2796988"/>
              <a:ext cx="206188" cy="0"/>
            </a:xfrm>
            <a:prstGeom prst="line">
              <a:avLst/>
            </a:prstGeom>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7530353" y="3512076"/>
              <a:ext cx="591671" cy="220909"/>
            </a:xfrm>
            <a:prstGeom prst="rect">
              <a:avLst/>
            </a:prstGeom>
            <a:noFill/>
          </p:spPr>
          <p:txBody>
            <a:bodyPr wrap="square" rtlCol="0">
              <a:spAutoFit/>
            </a:bodyPr>
            <a:lstStyle/>
            <a:p>
              <a:pPr algn="ctr"/>
              <a:r>
                <a:rPr lang="en-US" sz="1000" dirty="0" smtClean="0"/>
                <a:t>19.7%</a:t>
              </a:r>
              <a:endParaRPr lang="en-US" sz="1000" dirty="0"/>
            </a:p>
          </p:txBody>
        </p:sp>
      </p:grpSp>
    </p:spTree>
    <p:extLst>
      <p:ext uri="{BB962C8B-B14F-4D97-AF65-F5344CB8AC3E}">
        <p14:creationId xmlns:p14="http://schemas.microsoft.com/office/powerpoint/2010/main" val="129406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11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out)">
                                      <p:cBhvr>
                                        <p:cTn id="12" dur="11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hlinkClick r:id="rId2" action="ppaction://hlinksldjump"/>
          </p:cNvPr>
          <p:cNvGraphicFramePr>
            <a:graphicFrameLocks noGrp="1"/>
          </p:cNvGraphicFramePr>
          <p:nvPr>
            <p:extLst>
              <p:ext uri="{D42A27DB-BD31-4B8C-83A1-F6EECF244321}">
                <p14:modId xmlns:p14="http://schemas.microsoft.com/office/powerpoint/2010/main" val="2258653094"/>
              </p:ext>
            </p:extLst>
          </p:nvPr>
        </p:nvGraphicFramePr>
        <p:xfrm>
          <a:off x="274320" y="761999"/>
          <a:ext cx="8595360" cy="57732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16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7" dur="1600"/>
                                        <p:tgtEl>
                                          <p:spTgt spid="3">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left)">
                                      <p:cBhvr>
                                        <p:cTn id="12" dur="2400"/>
                                        <p:tgtEl>
                                          <p:spTgt spid="3">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series" animBg="0"/>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hlinkClick r:id="rId2" action="ppaction://hlinksldjump"/>
          </p:cNvPr>
          <p:cNvGraphicFramePr>
            <a:graphicFrameLocks/>
          </p:cNvGraphicFramePr>
          <p:nvPr>
            <p:extLst>
              <p:ext uri="{D42A27DB-BD31-4B8C-83A1-F6EECF244321}">
                <p14:modId xmlns:p14="http://schemas.microsoft.com/office/powerpoint/2010/main" val="1379664518"/>
              </p:ext>
            </p:extLst>
          </p:nvPr>
        </p:nvGraphicFramePr>
        <p:xfrm>
          <a:off x="457200" y="936810"/>
          <a:ext cx="8229600" cy="56163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3845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ction="ppaction://hlinksldjump"/>
          </p:cNvPr>
          <p:cNvPicPr>
            <a:picLocks noChangeAspect="1"/>
          </p:cNvPicPr>
          <p:nvPr/>
        </p:nvPicPr>
        <p:blipFill>
          <a:blip r:embed="rId3"/>
          <a:stretch>
            <a:fillRect/>
          </a:stretch>
        </p:blipFill>
        <p:spPr>
          <a:xfrm>
            <a:off x="1813321" y="770006"/>
            <a:ext cx="5517358" cy="5712447"/>
          </a:xfrm>
          <a:prstGeom prst="rect">
            <a:avLst/>
          </a:prstGeom>
        </p:spPr>
      </p:pic>
    </p:spTree>
    <p:extLst>
      <p:ext uri="{BB962C8B-B14F-4D97-AF65-F5344CB8AC3E}">
        <p14:creationId xmlns:p14="http://schemas.microsoft.com/office/powerpoint/2010/main" val="4256149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02920" y="1162598"/>
            <a:ext cx="8229600" cy="5303520"/>
          </a:xfrm>
        </p:spPr>
        <p:txBody>
          <a:bodyPr anchor="ctr"/>
          <a:lstStyle/>
          <a:p>
            <a:pPr lvl="0" algn="ctr"/>
            <a:r>
              <a:rPr lang="en-US" sz="1600" b="1" dirty="0"/>
              <a:t>Indicator selection criteria</a:t>
            </a:r>
          </a:p>
          <a:p>
            <a:pPr marL="228600" lvl="0" indent="-228600">
              <a:buFont typeface="+mj-lt"/>
              <a:buAutoNum type="arabicPeriod"/>
            </a:pPr>
            <a:r>
              <a:rPr lang="en-US" sz="1600" dirty="0"/>
              <a:t>Does the indicator come from </a:t>
            </a:r>
            <a:r>
              <a:rPr lang="en-US" sz="1600" b="1" i="1" dirty="0"/>
              <a:t>existing, reputable </a:t>
            </a:r>
            <a:r>
              <a:rPr lang="en-US" sz="1600" b="1" i="1" dirty="0" smtClean="0"/>
              <a:t>data</a:t>
            </a:r>
            <a:r>
              <a:rPr lang="en-US" sz="1600" dirty="0" smtClean="0"/>
              <a:t>?</a:t>
            </a:r>
          </a:p>
          <a:p>
            <a:pPr indent="-285750"/>
            <a:r>
              <a:rPr lang="en-US" sz="1600" i="1" dirty="0" smtClean="0"/>
              <a:t>The credibility of the indicators is paramount.  By focusing on well-established, widely-accepted measures, the Community Indicators seek to provide positive analysis rooted in transparent sources</a:t>
            </a:r>
            <a:r>
              <a:rPr lang="en-US" sz="2000" i="1" dirty="0" smtClean="0"/>
              <a:t>.</a:t>
            </a:r>
            <a:endParaRPr lang="en-US" sz="2000" i="1" dirty="0"/>
          </a:p>
          <a:p>
            <a:pPr marL="342900" lvl="0" indent="-342900">
              <a:buFont typeface="+mj-lt"/>
              <a:buAutoNum type="arabicPeriod" startAt="2"/>
            </a:pPr>
            <a:r>
              <a:rPr lang="en-US" sz="1600" dirty="0"/>
              <a:t>Can the indicator be readily </a:t>
            </a:r>
            <a:r>
              <a:rPr lang="en-US" sz="1600" b="1" i="1" dirty="0"/>
              <a:t>compared</a:t>
            </a:r>
            <a:r>
              <a:rPr lang="en-US" sz="1600" dirty="0"/>
              <a:t> with </a:t>
            </a:r>
            <a:r>
              <a:rPr lang="en-US" sz="1600" dirty="0" smtClean="0"/>
              <a:t>the region as a whole?</a:t>
            </a:r>
          </a:p>
          <a:p>
            <a:pPr indent="-285750"/>
            <a:r>
              <a:rPr lang="en-US" sz="1600" i="1" dirty="0" smtClean="0"/>
              <a:t>Since data vary by the geographies in which they are collected, calculated and reported, using indicators for which information was available both for Ramsey County alone and with which appropriate aggregation encompassing the entire 7-County Region was possible remained an important threshold by which selection of the Community Indicators were considered.</a:t>
            </a:r>
            <a:endParaRPr lang="en-US" sz="1600" dirty="0"/>
          </a:p>
          <a:p>
            <a:pPr marL="342900" lvl="0" indent="-342900">
              <a:buFont typeface="+mj-lt"/>
              <a:buAutoNum type="arabicPeriod" startAt="3"/>
            </a:pPr>
            <a:r>
              <a:rPr lang="en-US" sz="1600" dirty="0" smtClean="0"/>
              <a:t>Does the indicator have (or with reasonable certainty will it soon have) trend data?</a:t>
            </a:r>
          </a:p>
          <a:p>
            <a:pPr lvl="0"/>
            <a:r>
              <a:rPr lang="en-US" sz="1600" i="1" dirty="0" smtClean="0"/>
              <a:t>Understanding the baselines by which to evaluate progress was an important criteria for selecting the Indicators.  A critical objective of the County’s Managing for Results program is the ability to assess incremental progress toward the County’s vision, mission and goals.  </a:t>
            </a:r>
            <a:endParaRPr lang="en-US" sz="1600" i="1" dirty="0"/>
          </a:p>
          <a:p>
            <a:pPr marL="342900" lvl="0" indent="-342900">
              <a:buFont typeface="+mj-lt"/>
              <a:buAutoNum type="arabicPeriod" startAt="4"/>
            </a:pPr>
            <a:r>
              <a:rPr lang="en-US" sz="1600" dirty="0"/>
              <a:t>Does the indicator speak to </a:t>
            </a:r>
            <a:r>
              <a:rPr lang="en-US" sz="1600" i="1" dirty="0"/>
              <a:t>progress toward </a:t>
            </a:r>
            <a:r>
              <a:rPr lang="en-US" sz="1600" i="1" dirty="0" smtClean="0"/>
              <a:t>our vision</a:t>
            </a:r>
            <a:r>
              <a:rPr lang="en-US" sz="1600" i="1" dirty="0"/>
              <a:t>, mission and </a:t>
            </a:r>
            <a:r>
              <a:rPr lang="en-US" sz="1600" b="1" i="1" dirty="0"/>
              <a:t>goals</a:t>
            </a:r>
            <a:r>
              <a:rPr lang="en-US" sz="1600" dirty="0" smtClean="0"/>
              <a:t>?</a:t>
            </a:r>
          </a:p>
          <a:p>
            <a:pPr lvl="0"/>
            <a:r>
              <a:rPr lang="en-US" sz="1600" i="1" dirty="0" smtClean="0"/>
              <a:t>Finally, aligning Community Indicators with Ramsey County’s vision, mission and goals creates an opportunity for open, policy-driven dialogue centered on residents and community. </a:t>
            </a:r>
            <a:endParaRPr lang="en-US" sz="1600" i="1" dirty="0"/>
          </a:p>
        </p:txBody>
      </p:sp>
      <p:sp>
        <p:nvSpPr>
          <p:cNvPr id="3" name="Text Placeholder 2"/>
          <p:cNvSpPr>
            <a:spLocks noGrp="1"/>
          </p:cNvSpPr>
          <p:nvPr>
            <p:ph type="body" sz="quarter" idx="14"/>
          </p:nvPr>
        </p:nvSpPr>
        <p:spPr>
          <a:xfrm>
            <a:off x="1737360" y="568606"/>
            <a:ext cx="5760720" cy="307975"/>
          </a:xfrm>
        </p:spPr>
        <p:txBody>
          <a:bodyPr/>
          <a:lstStyle/>
          <a:p>
            <a:pPr marL="0" indent="0" algn="ctr">
              <a:buNone/>
            </a:pPr>
            <a:r>
              <a:rPr lang="en-US" u="sng" dirty="0" smtClean="0"/>
              <a:t>Community Indicators</a:t>
            </a:r>
            <a:endParaRPr lang="en-US" u="sng" dirty="0"/>
          </a:p>
        </p:txBody>
      </p:sp>
    </p:spTree>
    <p:extLst>
      <p:ext uri="{BB962C8B-B14F-4D97-AF65-F5344CB8AC3E}">
        <p14:creationId xmlns:p14="http://schemas.microsoft.com/office/powerpoint/2010/main" val="106301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457200" y="1003565"/>
          <a:ext cx="8229600" cy="5437163"/>
        </p:xfrm>
        <a:graphic>
          <a:graphicData uri="http://schemas.openxmlformats.org/drawingml/2006/table">
            <a:tbl>
              <a:tblPr firstRow="1" bandRow="1">
                <a:tableStyleId>{5C22544A-7EE6-4342-B048-85BDC9FD1C3A}</a:tableStyleId>
              </a:tblPr>
              <a:tblGrid>
                <a:gridCol w="8229600"/>
              </a:tblGrid>
              <a:tr h="18991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BlissPro-Regular"/>
                        </a:rPr>
                        <a:t>Global Long-Term Rating Scale</a:t>
                      </a:r>
                    </a:p>
                  </a:txBody>
                  <a:tcPr>
                    <a:noFill/>
                  </a:tcPr>
                </a:tc>
              </a:tr>
              <a:tr h="316523">
                <a:tc>
                  <a:txBody>
                    <a:bodyPr/>
                    <a:lstStyle/>
                    <a:p>
                      <a:r>
                        <a:rPr lang="en-US" sz="1200" b="1" dirty="0" smtClean="0">
                          <a:solidFill>
                            <a:schemeClr val="tx1"/>
                          </a:solidFill>
                          <a:latin typeface="BlissPro-Regular"/>
                        </a:rPr>
                        <a:t>Aaa</a:t>
                      </a:r>
                      <a:r>
                        <a:rPr lang="en-US" sz="1200" dirty="0" smtClean="0">
                          <a:solidFill>
                            <a:schemeClr val="tx1"/>
                          </a:solidFill>
                          <a:latin typeface="BlissPro-Regular"/>
                        </a:rPr>
                        <a:t> </a:t>
                      </a:r>
                      <a:r>
                        <a:rPr lang="en-US" sz="1200" dirty="0" smtClean="0">
                          <a:solidFill>
                            <a:schemeClr val="tx1"/>
                          </a:solidFill>
                          <a:latin typeface="BlissPro-Light"/>
                        </a:rPr>
                        <a:t>Obligations rated Aaa are judged to be of the highest quality, subject to the lowest level of credit risk.</a:t>
                      </a:r>
                      <a:endParaRPr lang="en-US" sz="1200" dirty="0">
                        <a:solidFill>
                          <a:schemeClr val="tx1"/>
                        </a:solidFill>
                      </a:endParaRPr>
                    </a:p>
                  </a:txBody>
                  <a:tcPr>
                    <a:noFill/>
                  </a:tcPr>
                </a:tc>
              </a:tr>
              <a:tr h="31652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latin typeface="BlissPro-Regular"/>
                        </a:rPr>
                        <a:t>Aa</a:t>
                      </a:r>
                      <a:r>
                        <a:rPr lang="en-US" sz="1200" dirty="0" smtClean="0">
                          <a:solidFill>
                            <a:schemeClr val="tx1"/>
                          </a:solidFill>
                          <a:latin typeface="BlissPro-Regular"/>
                        </a:rPr>
                        <a:t> </a:t>
                      </a:r>
                      <a:r>
                        <a:rPr lang="en-US" sz="1200" dirty="0" smtClean="0">
                          <a:solidFill>
                            <a:schemeClr val="tx1"/>
                          </a:solidFill>
                          <a:latin typeface="BlissPro-Light"/>
                        </a:rPr>
                        <a:t>Obligations rated Aa are judged to be of high quality and are subject to very low credit risk.</a:t>
                      </a:r>
                    </a:p>
                  </a:txBody>
                  <a:tcPr>
                    <a:noFill/>
                  </a:tcPr>
                </a:tc>
              </a:tr>
              <a:tr h="316523">
                <a:tc>
                  <a:txBody>
                    <a:bodyPr/>
                    <a:lstStyle/>
                    <a:p>
                      <a:r>
                        <a:rPr lang="en-US" sz="1200" b="1" dirty="0" smtClean="0">
                          <a:solidFill>
                            <a:schemeClr val="tx1"/>
                          </a:solidFill>
                        </a:rPr>
                        <a:t>A</a:t>
                      </a:r>
                      <a:r>
                        <a:rPr lang="en-US" sz="1200" dirty="0" smtClean="0">
                          <a:solidFill>
                            <a:schemeClr val="tx1"/>
                          </a:solidFill>
                        </a:rPr>
                        <a:t> Obligations rated A are judged to be upper-medium grade and are subject to low credit risk.</a:t>
                      </a:r>
                    </a:p>
                  </a:txBody>
                  <a:tcPr>
                    <a:noFill/>
                  </a:tcPr>
                </a:tc>
              </a:tr>
              <a:tr h="443132">
                <a:tc>
                  <a:txBody>
                    <a:bodyPr/>
                    <a:lstStyle/>
                    <a:p>
                      <a:r>
                        <a:rPr lang="en-US" sz="1200" b="1" dirty="0" smtClean="0">
                          <a:solidFill>
                            <a:schemeClr val="tx1"/>
                          </a:solidFill>
                        </a:rPr>
                        <a:t>Baa</a:t>
                      </a:r>
                      <a:r>
                        <a:rPr lang="en-US" sz="1200" dirty="0" smtClean="0">
                          <a:solidFill>
                            <a:schemeClr val="tx1"/>
                          </a:solidFill>
                        </a:rPr>
                        <a:t> Obligations rated Baa are judged to be medium-grade and subject to moderate credit risk and as</a:t>
                      </a:r>
                    </a:p>
                    <a:p>
                      <a:r>
                        <a:rPr lang="en-US" sz="1200" dirty="0" smtClean="0">
                          <a:solidFill>
                            <a:schemeClr val="tx1"/>
                          </a:solidFill>
                        </a:rPr>
                        <a:t>such may possess certain speculative characteristics.</a:t>
                      </a:r>
                    </a:p>
                  </a:txBody>
                  <a:tcPr>
                    <a:noFill/>
                  </a:tcPr>
                </a:tc>
              </a:tr>
              <a:tr h="316523">
                <a:tc>
                  <a:txBody>
                    <a:bodyPr/>
                    <a:lstStyle/>
                    <a:p>
                      <a:r>
                        <a:rPr lang="en-US" sz="1200" b="1" dirty="0" smtClean="0">
                          <a:solidFill>
                            <a:schemeClr val="tx1"/>
                          </a:solidFill>
                        </a:rPr>
                        <a:t>Ba</a:t>
                      </a:r>
                      <a:r>
                        <a:rPr lang="en-US" sz="1200" dirty="0" smtClean="0">
                          <a:solidFill>
                            <a:schemeClr val="tx1"/>
                          </a:solidFill>
                        </a:rPr>
                        <a:t> Obligations rated Ba are judged to be speculative and are subject to substantial credit risk.</a:t>
                      </a:r>
                      <a:endParaRPr lang="en-US" sz="1200" dirty="0">
                        <a:solidFill>
                          <a:schemeClr val="tx1"/>
                        </a:solidFill>
                      </a:endParaRPr>
                    </a:p>
                  </a:txBody>
                  <a:tcPr>
                    <a:noFill/>
                  </a:tcPr>
                </a:tc>
              </a:tr>
              <a:tr h="443132">
                <a:tc>
                  <a:txBody>
                    <a:bodyPr/>
                    <a:lstStyle/>
                    <a:p>
                      <a:r>
                        <a:rPr lang="en-US" sz="1200" b="1" dirty="0" smtClean="0">
                          <a:solidFill>
                            <a:schemeClr val="tx1"/>
                          </a:solidFill>
                        </a:rPr>
                        <a:t>Caa</a:t>
                      </a:r>
                      <a:r>
                        <a:rPr lang="en-US" sz="1200" dirty="0" smtClean="0">
                          <a:solidFill>
                            <a:schemeClr val="tx1"/>
                          </a:solidFill>
                        </a:rPr>
                        <a:t> Obligations rated </a:t>
                      </a:r>
                      <a:r>
                        <a:rPr lang="en-US" sz="1200" b="0" dirty="0" smtClean="0">
                          <a:solidFill>
                            <a:schemeClr val="tx1"/>
                          </a:solidFill>
                        </a:rPr>
                        <a:t>Caa</a:t>
                      </a:r>
                      <a:r>
                        <a:rPr lang="en-US" sz="1200" dirty="0" smtClean="0">
                          <a:solidFill>
                            <a:schemeClr val="tx1"/>
                          </a:solidFill>
                        </a:rPr>
                        <a:t> are judged to be speculative of poor standing and are subject to very high</a:t>
                      </a:r>
                    </a:p>
                    <a:p>
                      <a:r>
                        <a:rPr lang="en-US" sz="1200" dirty="0" smtClean="0">
                          <a:solidFill>
                            <a:schemeClr val="tx1"/>
                          </a:solidFill>
                        </a:rPr>
                        <a:t>credit risk.</a:t>
                      </a:r>
                    </a:p>
                  </a:txBody>
                  <a:tcPr>
                    <a:noFill/>
                  </a:tcPr>
                </a:tc>
              </a:tr>
              <a:tr h="443132">
                <a:tc>
                  <a:txBody>
                    <a:bodyPr/>
                    <a:lstStyle/>
                    <a:p>
                      <a:r>
                        <a:rPr lang="en-US" sz="1200" b="1" dirty="0" smtClean="0">
                          <a:solidFill>
                            <a:schemeClr val="tx1"/>
                          </a:solidFill>
                        </a:rPr>
                        <a:t>Ca</a:t>
                      </a:r>
                      <a:r>
                        <a:rPr lang="en-US" sz="1200" dirty="0" smtClean="0">
                          <a:solidFill>
                            <a:schemeClr val="tx1"/>
                          </a:solidFill>
                        </a:rPr>
                        <a:t> Obligations rated Ca are highly speculative and are likely in, or very near, default, with some</a:t>
                      </a:r>
                    </a:p>
                    <a:p>
                      <a:r>
                        <a:rPr lang="en-US" sz="1200" dirty="0" smtClean="0">
                          <a:solidFill>
                            <a:schemeClr val="tx1"/>
                          </a:solidFill>
                        </a:rPr>
                        <a:t>prospect of recovery of principal and interest.</a:t>
                      </a:r>
                      <a:endParaRPr lang="en-US" sz="1200" dirty="0">
                        <a:solidFill>
                          <a:schemeClr val="tx1"/>
                        </a:solidFill>
                      </a:endParaRPr>
                    </a:p>
                  </a:txBody>
                  <a:tcPr>
                    <a:noFill/>
                  </a:tcPr>
                </a:tc>
              </a:tr>
              <a:tr h="443132">
                <a:tc>
                  <a:txBody>
                    <a:bodyPr/>
                    <a:lstStyle/>
                    <a:p>
                      <a:r>
                        <a:rPr lang="en-US" sz="1200" b="1" dirty="0" smtClean="0">
                          <a:solidFill>
                            <a:schemeClr val="tx1"/>
                          </a:solidFill>
                        </a:rPr>
                        <a:t>C</a:t>
                      </a:r>
                      <a:r>
                        <a:rPr lang="en-US" sz="1200" dirty="0" smtClean="0">
                          <a:solidFill>
                            <a:schemeClr val="tx1"/>
                          </a:solidFill>
                        </a:rPr>
                        <a:t> Obligations rated C are the lowest rated and are typically in default, with little prospect for</a:t>
                      </a:r>
                    </a:p>
                    <a:p>
                      <a:r>
                        <a:rPr lang="en-US" sz="1200" dirty="0" smtClean="0">
                          <a:solidFill>
                            <a:schemeClr val="tx1"/>
                          </a:solidFill>
                        </a:rPr>
                        <a:t>recovery of principal or interest.</a:t>
                      </a:r>
                      <a:endParaRPr lang="en-US" sz="1200" dirty="0">
                        <a:solidFill>
                          <a:schemeClr val="tx1"/>
                        </a:solidFill>
                      </a:endParaRPr>
                    </a:p>
                  </a:txBody>
                  <a:tcPr>
                    <a:noFill/>
                  </a:tcPr>
                </a:tc>
              </a:tr>
              <a:tr h="2067951">
                <a:tc>
                  <a:txBody>
                    <a:bodyPr/>
                    <a:lstStyle/>
                    <a:p>
                      <a:r>
                        <a:rPr lang="en-US" sz="1000" dirty="0" smtClean="0">
                          <a:solidFill>
                            <a:schemeClr val="tx1"/>
                          </a:solidFill>
                        </a:rPr>
                        <a:t>Note: Moody’s appends numerical modifiers 1, 2, and 3 to each generic rating classification from Aa through Caa. The</a:t>
                      </a:r>
                    </a:p>
                    <a:p>
                      <a:r>
                        <a:rPr lang="en-US" sz="1000" dirty="0" smtClean="0">
                          <a:solidFill>
                            <a:schemeClr val="tx1"/>
                          </a:solidFill>
                        </a:rPr>
                        <a:t>modifier 1 indicates that the obligation ranks in the higher end of its generic rating category; the modifier 2 indicates a</a:t>
                      </a:r>
                    </a:p>
                    <a:p>
                      <a:r>
                        <a:rPr lang="en-US" sz="1000" dirty="0" smtClean="0">
                          <a:solidFill>
                            <a:schemeClr val="tx1"/>
                          </a:solidFill>
                        </a:rPr>
                        <a:t>mid-range ranking; and the modifier 3 indicates a ranking in the lower end of that generic rating category. Additionally, a</a:t>
                      </a:r>
                    </a:p>
                    <a:p>
                      <a:r>
                        <a:rPr lang="en-US" sz="1000" dirty="0" smtClean="0">
                          <a:solidFill>
                            <a:schemeClr val="tx1"/>
                          </a:solidFill>
                        </a:rPr>
                        <a:t>“(hyb)” indicator is appended to all ratings of hybrid securities issued by banks, insurers, finance companies, and securities</a:t>
                      </a:r>
                    </a:p>
                    <a:p>
                      <a:r>
                        <a:rPr lang="en-US" sz="1000" dirty="0" smtClean="0">
                          <a:solidFill>
                            <a:schemeClr val="tx1"/>
                          </a:solidFill>
                        </a:rPr>
                        <a:t>firms.*</a:t>
                      </a:r>
                    </a:p>
                    <a:p>
                      <a:r>
                        <a:rPr lang="en-US" sz="1000" dirty="0" smtClean="0">
                          <a:solidFill>
                            <a:schemeClr val="tx1"/>
                          </a:solidFill>
                        </a:rPr>
                        <a:t>Note: For more information on long-term ratings assigned to obligations in default, please see the definition “Long-Term</a:t>
                      </a:r>
                    </a:p>
                    <a:p>
                      <a:r>
                        <a:rPr lang="en-US" sz="1000" dirty="0" smtClean="0">
                          <a:solidFill>
                            <a:schemeClr val="tx1"/>
                          </a:solidFill>
                        </a:rPr>
                        <a:t>Credit Ratings for Defaulted or Impaired Securities” in the Other Definitions section of this publication.</a:t>
                      </a:r>
                    </a:p>
                    <a:p>
                      <a:r>
                        <a:rPr lang="en-US" sz="1000" i="1" dirty="0" smtClean="0">
                          <a:solidFill>
                            <a:schemeClr val="tx1"/>
                          </a:solidFill>
                        </a:rPr>
                        <a:t>* By their terms, hybrid securities allow for the omission of scheduled dividends, interest, or principal payments, which can</a:t>
                      </a:r>
                    </a:p>
                    <a:p>
                      <a:r>
                        <a:rPr lang="en-US" sz="1000" i="1" dirty="0" smtClean="0">
                          <a:solidFill>
                            <a:schemeClr val="tx1"/>
                          </a:solidFill>
                        </a:rPr>
                        <a:t>potentially result in impairment if such an omission occurs. Hybrid securities may also be subject to contractually allowable</a:t>
                      </a:r>
                    </a:p>
                    <a:p>
                      <a:r>
                        <a:rPr lang="en-US" sz="1000" i="1" dirty="0" smtClean="0">
                          <a:solidFill>
                            <a:schemeClr val="tx1"/>
                          </a:solidFill>
                        </a:rPr>
                        <a:t>write-downs of principal that could result in impairment. Together with the hybrid indicator, the long-term obligation rating</a:t>
                      </a:r>
                    </a:p>
                    <a:p>
                      <a:r>
                        <a:rPr lang="en-US" sz="1000" i="1" dirty="0" smtClean="0">
                          <a:solidFill>
                            <a:schemeClr val="tx1"/>
                          </a:solidFill>
                        </a:rPr>
                        <a:t>assigned to a hybrid security is an expression of the relative credit risk associated with that security.</a:t>
                      </a:r>
                    </a:p>
                  </a:txBody>
                  <a:tcPr>
                    <a:noFill/>
                  </a:tcPr>
                </a:tc>
              </a:tr>
            </a:tbl>
          </a:graphicData>
        </a:graphic>
      </p:graphicFrame>
      <p:sp>
        <p:nvSpPr>
          <p:cNvPr id="2" name="Rectangle 1">
            <a:hlinkClick r:id="rId2" action="ppaction://hlinksldjump"/>
          </p:cNvPr>
          <p:cNvSpPr/>
          <p:nvPr/>
        </p:nvSpPr>
        <p:spPr>
          <a:xfrm>
            <a:off x="286871" y="806824"/>
            <a:ext cx="8462682" cy="563390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136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283168" y="2421910"/>
                <a:ext cx="4577663"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ea typeface="Cambria Math" panose="02040503050406030204" pitchFamily="18" charset="0"/>
                        </a:rPr>
                        <m:t>Assessment</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Ratio</m:t>
                      </m:r>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nor/>
                            </m:rPr>
                            <a:rPr lang="en-US" b="0" i="0" smtClean="0">
                              <a:latin typeface="Cambria Math" panose="02040503050406030204" pitchFamily="18" charset="0"/>
                              <a:ea typeface="Cambria Math" panose="02040503050406030204" pitchFamily="18" charset="0"/>
                            </a:rPr>
                            <m:t>Estimated</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Market</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Value</m:t>
                          </m:r>
                        </m:num>
                        <m:den>
                          <m:r>
                            <m:rPr>
                              <m:nor/>
                            </m:rPr>
                            <a:rPr lang="en-US" b="0" i="0" smtClean="0">
                              <a:latin typeface="Cambria Math" panose="02040503050406030204" pitchFamily="18" charset="0"/>
                              <a:ea typeface="Cambria Math" panose="02040503050406030204" pitchFamily="18" charset="0"/>
                            </a:rPr>
                            <m:t>Actual</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Sale</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Price</m:t>
                          </m:r>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83168" y="2421910"/>
                <a:ext cx="4577663" cy="526041"/>
              </a:xfrm>
              <a:prstGeom prst="rect">
                <a:avLst/>
              </a:prstGeom>
              <a:blipFill rotWithShape="0">
                <a:blip r:embed="rId2"/>
                <a:stretch>
                  <a:fillRect/>
                </a:stretch>
              </a:blipFill>
            </p:spPr>
            <p:txBody>
              <a:bodyPr/>
              <a:lstStyle/>
              <a:p>
                <a:r>
                  <a:rPr lang="en-US">
                    <a:noFill/>
                  </a:rPr>
                  <a:t> </a:t>
                </a:r>
              </a:p>
            </p:txBody>
          </p:sp>
        </mc:Fallback>
      </mc:AlternateContent>
      <p:sp>
        <p:nvSpPr>
          <p:cNvPr id="7" name="TextBox 6"/>
          <p:cNvSpPr txBox="1"/>
          <p:nvPr/>
        </p:nvSpPr>
        <p:spPr>
          <a:xfrm>
            <a:off x="327212" y="3747281"/>
            <a:ext cx="8489576" cy="923330"/>
          </a:xfrm>
          <a:prstGeom prst="rect">
            <a:avLst/>
          </a:prstGeom>
          <a:solidFill>
            <a:schemeClr val="bg1">
              <a:lumMod val="85000"/>
            </a:schemeClr>
          </a:solidFill>
        </p:spPr>
        <p:txBody>
          <a:bodyPr wrap="square" rtlCol="0">
            <a:spAutoFit/>
          </a:bodyPr>
          <a:lstStyle/>
          <a:p>
            <a:pPr algn="ctr"/>
            <a:r>
              <a:rPr lang="en-US" dirty="0" smtClean="0"/>
              <a:t>Assessment ratios indicate the accuracy of property valuation.</a:t>
            </a:r>
          </a:p>
          <a:p>
            <a:r>
              <a:rPr lang="en-US" dirty="0" smtClean="0"/>
              <a:t>The ratios used here are for </a:t>
            </a:r>
            <a:r>
              <a:rPr lang="en-US" b="1" dirty="0" smtClean="0"/>
              <a:t>Residential property</a:t>
            </a:r>
            <a:r>
              <a:rPr lang="en-US" dirty="0" smtClean="0"/>
              <a:t> and are reported in the aggregate.</a:t>
            </a:r>
            <a:endParaRPr lang="en-US" dirty="0"/>
          </a:p>
        </p:txBody>
      </p:sp>
      <p:sp>
        <p:nvSpPr>
          <p:cNvPr id="10" name="TextBox 9">
            <a:hlinkClick r:id="rId3" action="ppaction://hlinksldjump"/>
          </p:cNvPr>
          <p:cNvSpPr txBox="1"/>
          <p:nvPr/>
        </p:nvSpPr>
        <p:spPr>
          <a:xfrm>
            <a:off x="228600" y="685799"/>
            <a:ext cx="8682318" cy="5909310"/>
          </a:xfrm>
          <a:prstGeom prst="rect">
            <a:avLst/>
          </a:prstGeom>
          <a:noFill/>
        </p:spPr>
        <p:txBody>
          <a:bodyPr wrap="square" rtlCol="0">
            <a:spAutoFit/>
          </a:bodyPr>
          <a:lstStyle/>
          <a:p>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r>
              <a:rPr lang="en-US" dirty="0" smtClean="0">
                <a:solidFill>
                  <a:schemeClr val="bg1"/>
                </a:solidFill>
              </a:rPr>
              <a:t>||</a:t>
            </a:r>
            <a:br>
              <a:rPr lang="en-US" dirty="0" smtClean="0">
                <a:solidFill>
                  <a:schemeClr val="bg1"/>
                </a:solidFill>
              </a:rPr>
            </a:br>
            <a:endParaRPr lang="en-US" dirty="0">
              <a:solidFill>
                <a:schemeClr val="bg1"/>
              </a:solidFill>
            </a:endParaRPr>
          </a:p>
        </p:txBody>
      </p:sp>
    </p:spTree>
    <p:extLst>
      <p:ext uri="{BB962C8B-B14F-4D97-AF65-F5344CB8AC3E}">
        <p14:creationId xmlns:p14="http://schemas.microsoft.com/office/powerpoint/2010/main" val="1683286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1" y="1801760"/>
            <a:ext cx="3840479" cy="2743200"/>
          </a:xfrm>
          <a:prstGeom prst="rect">
            <a:avLst/>
          </a:prstGeom>
        </p:spPr>
      </p:pic>
      <p:sp>
        <p:nvSpPr>
          <p:cNvPr id="8" name="Rectangle 7"/>
          <p:cNvSpPr/>
          <p:nvPr/>
        </p:nvSpPr>
        <p:spPr>
          <a:xfrm flipV="1">
            <a:off x="457200" y="4808359"/>
            <a:ext cx="8229600" cy="45719"/>
          </a:xfrm>
          <a:prstGeom prst="rect">
            <a:avLst/>
          </a:prstGeom>
          <a:solidFill>
            <a:srgbClr val="CD6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704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889871" y="2859741"/>
            <a:ext cx="1368208" cy="3298941"/>
          </a:xfrm>
          <a:prstGeom prst="roundRect">
            <a:avLst>
              <a:gd name="adj" fmla="val 15357"/>
            </a:avLst>
          </a:prstGeom>
          <a:solidFill>
            <a:srgbClr val="000000">
              <a:alpha val="18039"/>
            </a:srgbClr>
          </a:solidFill>
          <a:ln w="1905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48386191"/>
              </p:ext>
            </p:extLst>
          </p:nvPr>
        </p:nvGraphicFramePr>
        <p:xfrm>
          <a:off x="589880" y="2635623"/>
          <a:ext cx="7633072" cy="3752926"/>
        </p:xfrm>
        <a:graphic>
          <a:graphicData uri="http://schemas.openxmlformats.org/drawingml/2006/table">
            <a:tbl>
              <a:tblPr firstRow="1" bandRow="1">
                <a:tableStyleId>{5C22544A-7EE6-4342-B048-85BDC9FD1C3A}</a:tableStyleId>
              </a:tblPr>
              <a:tblGrid>
                <a:gridCol w="1828800"/>
                <a:gridCol w="1451068"/>
                <a:gridCol w="1428393"/>
                <a:gridCol w="1437914"/>
                <a:gridCol w="1486897"/>
              </a:tblGrid>
              <a:tr h="777129">
                <a:tc>
                  <a:txBody>
                    <a:bodyPr/>
                    <a:lstStyle/>
                    <a:p>
                      <a:endParaRPr lang="en-US" sz="2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Part I Crimes (per 100,000</a:t>
                      </a:r>
                      <a:r>
                        <a:rPr lang="en-US" sz="1600" b="1" dirty="0" smtClean="0">
                          <a:solidFill>
                            <a:schemeClr val="tx1"/>
                          </a:solidFill>
                        </a:rPr>
                        <a:t>)</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smtClean="0">
                          <a:solidFill>
                            <a:schemeClr val="tx1"/>
                          </a:solidFill>
                        </a:rPr>
                        <a:t>Low     Birthweight</a:t>
                      </a:r>
                      <a:endParaRPr lang="en-US" sz="14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smtClean="0">
                          <a:solidFill>
                            <a:schemeClr val="tx1"/>
                          </a:solidFill>
                        </a:rPr>
                        <a:t>Recycling rate</a:t>
                      </a:r>
                      <a:endParaRPr lang="en-US" sz="16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solidFill>
                            <a:schemeClr val="tx1"/>
                          </a:solidFill>
                        </a:rPr>
                        <a:t>Adults report inadequate social-emotional support</a:t>
                      </a:r>
                      <a:endParaRPr lang="en-US" sz="11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93963">
                <a:tc>
                  <a:txBody>
                    <a:bodyPr/>
                    <a:lstStyle/>
                    <a:p>
                      <a:pPr algn="r"/>
                      <a:r>
                        <a:rPr lang="en-US" sz="1800" b="1" dirty="0" smtClean="0">
                          <a:solidFill>
                            <a:srgbClr val="800000"/>
                          </a:solidFill>
                          <a:latin typeface="Cambria" panose="02040503050406030204" pitchFamily="18" charset="0"/>
                        </a:rPr>
                        <a:t>Ramsey County</a:t>
                      </a:r>
                      <a:endParaRPr lang="en-US" sz="1800" b="1" dirty="0">
                        <a:solidFill>
                          <a:srgbClr val="800000"/>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581834">
                <a:tc>
                  <a:txBody>
                    <a:bodyPr/>
                    <a:lstStyle/>
                    <a:p>
                      <a:pPr algn="r"/>
                      <a:r>
                        <a:rPr lang="en-US" sz="1800" b="1" dirty="0" smtClean="0">
                          <a:solidFill>
                            <a:srgbClr val="336699"/>
                          </a:solidFill>
                          <a:latin typeface="Cambria" panose="02040503050406030204" pitchFamily="18" charset="0"/>
                        </a:rPr>
                        <a:t>7-County Metro</a:t>
                      </a:r>
                      <a:endParaRPr lang="en-US" sz="1800" b="1" dirty="0">
                        <a:solidFill>
                          <a:srgbClr val="336699"/>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bl>
          </a:graphicData>
        </a:graphic>
      </p:graphicFrame>
      <p:sp>
        <p:nvSpPr>
          <p:cNvPr id="10" name="Rounded Rectangle 9">
            <a:hlinkClick r:id="rId2" action="ppaction://hlinksldjump"/>
          </p:cNvPr>
          <p:cNvSpPr/>
          <p:nvPr/>
        </p:nvSpPr>
        <p:spPr>
          <a:xfrm>
            <a:off x="2460642" y="3441084"/>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300" b="1" dirty="0" smtClean="0">
                <a:solidFill>
                  <a:schemeClr val="bg1"/>
                </a:solidFill>
              </a:rPr>
              <a:t>3,738</a:t>
            </a:r>
          </a:p>
        </p:txBody>
      </p:sp>
      <p:sp>
        <p:nvSpPr>
          <p:cNvPr id="17" name="Rounded Rectangle 16">
            <a:hlinkClick r:id="rId3" action="ppaction://hlinksldjump"/>
          </p:cNvPr>
          <p:cNvSpPr/>
          <p:nvPr/>
        </p:nvSpPr>
        <p:spPr>
          <a:xfrm>
            <a:off x="3889871" y="3441084"/>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7.3%</a:t>
            </a:r>
          </a:p>
        </p:txBody>
      </p:sp>
      <p:sp>
        <p:nvSpPr>
          <p:cNvPr id="18" name="Rounded Rectangle 17">
            <a:hlinkClick r:id="rId4" action="ppaction://hlinksldjump"/>
          </p:cNvPr>
          <p:cNvSpPr/>
          <p:nvPr/>
        </p:nvSpPr>
        <p:spPr>
          <a:xfrm>
            <a:off x="5325504" y="3441084"/>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900" b="1" dirty="0" smtClean="0">
                <a:solidFill>
                  <a:schemeClr val="bg1"/>
                </a:solidFill>
              </a:rPr>
              <a:t>52.5%</a:t>
            </a:r>
            <a:endParaRPr lang="en-US" sz="2900" b="1" dirty="0">
              <a:solidFill>
                <a:schemeClr val="bg1"/>
              </a:solidFill>
            </a:endParaRPr>
          </a:p>
        </p:txBody>
      </p:sp>
      <p:sp>
        <p:nvSpPr>
          <p:cNvPr id="24" name="Rounded Rectangle 23">
            <a:hlinkClick r:id="rId5" action="ppaction://hlinksldjump"/>
          </p:cNvPr>
          <p:cNvSpPr/>
          <p:nvPr/>
        </p:nvSpPr>
        <p:spPr>
          <a:xfrm>
            <a:off x="6761137" y="3441084"/>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940" b="1" dirty="0" smtClean="0">
                <a:solidFill>
                  <a:schemeClr val="bg1"/>
                </a:solidFill>
              </a:rPr>
              <a:t>14.3%</a:t>
            </a:r>
          </a:p>
        </p:txBody>
      </p:sp>
      <p:sp>
        <p:nvSpPr>
          <p:cNvPr id="27" name="Rounded Rectangle 26">
            <a:hlinkClick r:id="rId2" action="ppaction://hlinksldjump"/>
          </p:cNvPr>
          <p:cNvSpPr/>
          <p:nvPr/>
        </p:nvSpPr>
        <p:spPr>
          <a:xfrm>
            <a:off x="2460642" y="485234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b="1" dirty="0" smtClean="0">
                <a:solidFill>
                  <a:schemeClr val="bg1"/>
                </a:solidFill>
              </a:rPr>
              <a:t>2,972</a:t>
            </a:r>
          </a:p>
        </p:txBody>
      </p:sp>
      <p:sp>
        <p:nvSpPr>
          <p:cNvPr id="28" name="Rounded Rectangle 27">
            <a:hlinkClick r:id="rId3" action="ppaction://hlinksldjump"/>
          </p:cNvPr>
          <p:cNvSpPr/>
          <p:nvPr/>
        </p:nvSpPr>
        <p:spPr>
          <a:xfrm>
            <a:off x="3889871" y="485234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6.5%</a:t>
            </a:r>
          </a:p>
        </p:txBody>
      </p:sp>
      <p:sp>
        <p:nvSpPr>
          <p:cNvPr id="29" name="Rounded Rectangle 28">
            <a:hlinkClick r:id="rId4" action="ppaction://hlinksldjump"/>
          </p:cNvPr>
          <p:cNvSpPr/>
          <p:nvPr/>
        </p:nvSpPr>
        <p:spPr>
          <a:xfrm>
            <a:off x="5325504" y="485234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smtClean="0">
                <a:solidFill>
                  <a:schemeClr val="bg1"/>
                </a:solidFill>
              </a:rPr>
              <a:t>47.7%</a:t>
            </a:r>
          </a:p>
        </p:txBody>
      </p:sp>
      <p:sp>
        <p:nvSpPr>
          <p:cNvPr id="30" name="Rounded Rectangle 29">
            <a:hlinkClick r:id="rId5" action="ppaction://hlinksldjump"/>
          </p:cNvPr>
          <p:cNvSpPr/>
          <p:nvPr/>
        </p:nvSpPr>
        <p:spPr>
          <a:xfrm>
            <a:off x="6761137" y="485234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smtClean="0">
                <a:solidFill>
                  <a:schemeClr val="bg1"/>
                </a:solidFill>
              </a:rPr>
              <a:t>13.1%</a:t>
            </a:r>
          </a:p>
        </p:txBody>
      </p:sp>
      <p:pic>
        <p:nvPicPr>
          <p:cNvPr id="19" name="Picture 18">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82" y="834945"/>
            <a:ext cx="2073067" cy="1480762"/>
          </a:xfrm>
          <a:prstGeom prst="rect">
            <a:avLst/>
          </a:prstGeom>
        </p:spPr>
      </p:pic>
      <p:sp>
        <p:nvSpPr>
          <p:cNvPr id="20" name="Rectangle 19"/>
          <p:cNvSpPr/>
          <p:nvPr/>
        </p:nvSpPr>
        <p:spPr>
          <a:xfrm flipV="1">
            <a:off x="418017" y="2447554"/>
            <a:ext cx="8229600" cy="45719"/>
          </a:xfrm>
          <a:prstGeom prst="rect">
            <a:avLst/>
          </a:prstGeom>
          <a:solidFill>
            <a:srgbClr val="CD6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070847" y="878894"/>
            <a:ext cx="6750424" cy="1477328"/>
          </a:xfrm>
          <a:prstGeom prst="rect">
            <a:avLst/>
          </a:prstGeom>
          <a:solidFill>
            <a:schemeClr val="bg2"/>
          </a:solidFill>
        </p:spPr>
        <p:txBody>
          <a:bodyPr wrap="square" rtlCol="0">
            <a:spAutoFit/>
          </a:bodyPr>
          <a:lstStyle/>
          <a:p>
            <a:r>
              <a:rPr lang="en-US" dirty="0" smtClean="0"/>
              <a:t>The following four indicators were selected because they illustrate issues central to individual, family and community safety, health and well-being.  This year Low Birthweight births are highlighted to emphasize our focus on residents aged 0 to 24 in Ramsey County’s Family and Youth Continuum of Care.</a:t>
            </a:r>
            <a:endParaRPr lang="en-US" dirty="0"/>
          </a:p>
        </p:txBody>
      </p:sp>
    </p:spTree>
    <p:extLst>
      <p:ext uri="{BB962C8B-B14F-4D97-AF65-F5344CB8AC3E}">
        <p14:creationId xmlns:p14="http://schemas.microsoft.com/office/powerpoint/2010/main" val="347550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0" y="1942363"/>
            <a:ext cx="3840480" cy="2743200"/>
          </a:xfrm>
          <a:prstGeom prst="rect">
            <a:avLst/>
          </a:prstGeom>
        </p:spPr>
      </p:pic>
      <p:sp>
        <p:nvSpPr>
          <p:cNvPr id="6" name="Rectangle 5"/>
          <p:cNvSpPr/>
          <p:nvPr/>
        </p:nvSpPr>
        <p:spPr>
          <a:xfrm flipV="1">
            <a:off x="457200" y="4976311"/>
            <a:ext cx="8229600" cy="45719"/>
          </a:xfrm>
          <a:prstGeom prst="rect">
            <a:avLst/>
          </a:prstGeom>
          <a:solidFill>
            <a:srgbClr val="9E3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928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855291" y="2639965"/>
            <a:ext cx="1371600" cy="3482989"/>
          </a:xfrm>
          <a:prstGeom prst="roundRect">
            <a:avLst>
              <a:gd name="adj" fmla="val 16014"/>
            </a:avLst>
          </a:prstGeom>
          <a:solidFill>
            <a:schemeClr val="accent3">
              <a:alpha val="38824"/>
            </a:schemeClr>
          </a:solidFill>
          <a:ln w="1905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10602823"/>
              </p:ext>
            </p:extLst>
          </p:nvPr>
        </p:nvGraphicFramePr>
        <p:xfrm>
          <a:off x="528920" y="2639965"/>
          <a:ext cx="7682749" cy="3570096"/>
        </p:xfrm>
        <a:graphic>
          <a:graphicData uri="http://schemas.openxmlformats.org/drawingml/2006/table">
            <a:tbl>
              <a:tblPr firstRow="1" bandRow="1">
                <a:tableStyleId>{5C22544A-7EE6-4342-B048-85BDC9FD1C3A}</a:tableStyleId>
              </a:tblPr>
              <a:tblGrid>
                <a:gridCol w="1873621"/>
                <a:gridCol w="1434353"/>
                <a:gridCol w="1425388"/>
                <a:gridCol w="1434353"/>
                <a:gridCol w="1515034"/>
              </a:tblGrid>
              <a:tr h="680967">
                <a:tc>
                  <a:txBody>
                    <a:bodyPr/>
                    <a:lstStyle/>
                    <a:p>
                      <a:endParaRPr lang="en-US"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Employment</a:t>
                      </a:r>
                      <a:r>
                        <a:rPr lang="en-US" sz="1000" baseline="0" dirty="0" smtClean="0">
                          <a:solidFill>
                            <a:schemeClr val="tx1"/>
                          </a:solidFill>
                        </a:rPr>
                        <a:t> Growth from previous year</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Percent</a:t>
                      </a:r>
                      <a:r>
                        <a:rPr lang="en-US" sz="1000" baseline="0" dirty="0" smtClean="0">
                          <a:solidFill>
                            <a:schemeClr val="tx1"/>
                          </a:solidFill>
                        </a:rPr>
                        <a:t> between Median Household Income and Median Cost of Living</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Percent of Full-Time Workers living Below Poverty Level</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Percent of residents living in areas of concentrated financial poverty</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12034">
                <a:tc>
                  <a:txBody>
                    <a:bodyPr/>
                    <a:lstStyle/>
                    <a:p>
                      <a:pPr algn="r"/>
                      <a:r>
                        <a:rPr lang="en-US" b="1" dirty="0" smtClean="0">
                          <a:solidFill>
                            <a:srgbClr val="800000"/>
                          </a:solidFill>
                          <a:latin typeface="Cambria" panose="02040503050406030204" pitchFamily="18" charset="0"/>
                        </a:rPr>
                        <a:t>Ramsey</a:t>
                      </a:r>
                      <a:r>
                        <a:rPr lang="en-US" b="1" baseline="0" dirty="0" smtClean="0">
                          <a:solidFill>
                            <a:srgbClr val="800000"/>
                          </a:solidFill>
                          <a:latin typeface="Cambria" panose="02040503050406030204" pitchFamily="18" charset="0"/>
                        </a:rPr>
                        <a:t> County</a:t>
                      </a:r>
                      <a:endParaRPr lang="en-US" b="1" dirty="0">
                        <a:solidFill>
                          <a:srgbClr val="800000"/>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57022">
                <a:tc>
                  <a:txBody>
                    <a:bodyPr/>
                    <a:lstStyle/>
                    <a:p>
                      <a:pPr algn="r"/>
                      <a:r>
                        <a:rPr lang="en-US" b="1" dirty="0" smtClean="0">
                          <a:solidFill>
                            <a:srgbClr val="336699"/>
                          </a:solidFill>
                          <a:latin typeface="Cambria" panose="02040503050406030204" pitchFamily="18" charset="0"/>
                        </a:rPr>
                        <a:t>7-County</a:t>
                      </a:r>
                      <a:r>
                        <a:rPr lang="en-US" b="1" baseline="0" dirty="0" smtClean="0">
                          <a:solidFill>
                            <a:srgbClr val="336699"/>
                          </a:solidFill>
                          <a:latin typeface="Cambria" panose="02040503050406030204" pitchFamily="18" charset="0"/>
                        </a:rPr>
                        <a:t> Metro</a:t>
                      </a:r>
                      <a:endParaRPr lang="en-US" b="1" dirty="0">
                        <a:solidFill>
                          <a:srgbClr val="336699"/>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Rounded Rectangle 9">
            <a:hlinkClick r:id="rId2" action="ppaction://hlinksldjump"/>
          </p:cNvPr>
          <p:cNvSpPr/>
          <p:nvPr/>
        </p:nvSpPr>
        <p:spPr>
          <a:xfrm>
            <a:off x="2426062" y="3393765"/>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smtClean="0">
                <a:solidFill>
                  <a:schemeClr val="bg1"/>
                </a:solidFill>
              </a:rPr>
              <a:t>1.0%</a:t>
            </a:r>
          </a:p>
        </p:txBody>
      </p:sp>
      <p:sp>
        <p:nvSpPr>
          <p:cNvPr id="17" name="Rounded Rectangle 16">
            <a:hlinkClick r:id="rId3" action="ppaction://hlinksldjump"/>
          </p:cNvPr>
          <p:cNvSpPr/>
          <p:nvPr/>
        </p:nvSpPr>
        <p:spPr>
          <a:xfrm>
            <a:off x="3855291" y="3393765"/>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-3%</a:t>
            </a:r>
          </a:p>
        </p:txBody>
      </p:sp>
      <p:sp>
        <p:nvSpPr>
          <p:cNvPr id="18" name="Rounded Rectangle 17">
            <a:hlinkClick r:id="rId4" action="ppaction://hlinksldjump"/>
          </p:cNvPr>
          <p:cNvSpPr/>
          <p:nvPr/>
        </p:nvSpPr>
        <p:spPr>
          <a:xfrm>
            <a:off x="5290924" y="3393765"/>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930" b="1" dirty="0" smtClean="0">
                <a:solidFill>
                  <a:schemeClr val="bg1"/>
                </a:solidFill>
              </a:rPr>
              <a:t>2.5%</a:t>
            </a:r>
          </a:p>
        </p:txBody>
      </p:sp>
      <p:sp>
        <p:nvSpPr>
          <p:cNvPr id="24" name="Rounded Rectangle 23">
            <a:hlinkClick r:id="rId5" action="ppaction://hlinksldjump"/>
          </p:cNvPr>
          <p:cNvSpPr/>
          <p:nvPr/>
        </p:nvSpPr>
        <p:spPr>
          <a:xfrm>
            <a:off x="6726557" y="3393765"/>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smtClean="0">
                <a:solidFill>
                  <a:schemeClr val="bg1"/>
                </a:solidFill>
              </a:rPr>
              <a:t>29.9%</a:t>
            </a:r>
          </a:p>
        </p:txBody>
      </p:sp>
      <p:sp>
        <p:nvSpPr>
          <p:cNvPr id="27" name="Rounded Rectangle 26">
            <a:hlinkClick r:id="rId2" action="ppaction://hlinksldjump"/>
          </p:cNvPr>
          <p:cNvSpPr/>
          <p:nvPr/>
        </p:nvSpPr>
        <p:spPr>
          <a:xfrm>
            <a:off x="2426062" y="4816613"/>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smtClean="0">
                <a:solidFill>
                  <a:schemeClr val="bg1"/>
                </a:solidFill>
              </a:rPr>
              <a:t>1.5%</a:t>
            </a:r>
          </a:p>
        </p:txBody>
      </p:sp>
      <p:sp>
        <p:nvSpPr>
          <p:cNvPr id="28" name="Rounded Rectangle 27">
            <a:hlinkClick r:id="rId3" action="ppaction://hlinksldjump"/>
          </p:cNvPr>
          <p:cNvSpPr/>
          <p:nvPr/>
        </p:nvSpPr>
        <p:spPr>
          <a:xfrm>
            <a:off x="3855291" y="4816613"/>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18%</a:t>
            </a:r>
          </a:p>
        </p:txBody>
      </p:sp>
      <p:sp>
        <p:nvSpPr>
          <p:cNvPr id="29" name="Rounded Rectangle 28">
            <a:hlinkClick r:id="rId4" action="ppaction://hlinksldjump"/>
          </p:cNvPr>
          <p:cNvSpPr/>
          <p:nvPr/>
        </p:nvSpPr>
        <p:spPr>
          <a:xfrm>
            <a:off x="5290924" y="4816613"/>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700" b="1" dirty="0" smtClean="0">
                <a:solidFill>
                  <a:schemeClr val="bg1"/>
                </a:solidFill>
              </a:rPr>
              <a:t>1.4%</a:t>
            </a:r>
            <a:endParaRPr lang="en-US" sz="2700" b="1" dirty="0">
              <a:solidFill>
                <a:schemeClr val="bg1"/>
              </a:solidFill>
            </a:endParaRPr>
          </a:p>
        </p:txBody>
      </p:sp>
      <p:sp>
        <p:nvSpPr>
          <p:cNvPr id="30" name="Rounded Rectangle 29">
            <a:hlinkClick r:id="rId5" action="ppaction://hlinksldjump"/>
          </p:cNvPr>
          <p:cNvSpPr/>
          <p:nvPr/>
        </p:nvSpPr>
        <p:spPr>
          <a:xfrm>
            <a:off x="6726557" y="4816613"/>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smtClean="0">
                <a:solidFill>
                  <a:schemeClr val="bg1"/>
                </a:solidFill>
              </a:rPr>
              <a:t>13.8%</a:t>
            </a:r>
          </a:p>
        </p:txBody>
      </p:sp>
      <p:pic>
        <p:nvPicPr>
          <p:cNvPr id="15" name="Picture 14">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816" y="883490"/>
            <a:ext cx="2048255" cy="1463040"/>
          </a:xfrm>
          <a:prstGeom prst="rect">
            <a:avLst/>
          </a:prstGeom>
        </p:spPr>
      </p:pic>
      <p:sp>
        <p:nvSpPr>
          <p:cNvPr id="16" name="Rectangle 15"/>
          <p:cNvSpPr/>
          <p:nvPr/>
        </p:nvSpPr>
        <p:spPr>
          <a:xfrm flipV="1">
            <a:off x="457200" y="2496223"/>
            <a:ext cx="8229600" cy="45719"/>
          </a:xfrm>
          <a:prstGeom prst="rect">
            <a:avLst/>
          </a:prstGeom>
          <a:solidFill>
            <a:srgbClr val="9E3A3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066544" y="703190"/>
            <a:ext cx="7077456" cy="1754326"/>
          </a:xfrm>
          <a:prstGeom prst="rect">
            <a:avLst/>
          </a:prstGeom>
          <a:solidFill>
            <a:schemeClr val="bg2"/>
          </a:solidFill>
        </p:spPr>
        <p:txBody>
          <a:bodyPr wrap="square" rtlCol="0">
            <a:spAutoFit/>
          </a:bodyPr>
          <a:lstStyle/>
          <a:p>
            <a:r>
              <a:rPr lang="en-US" dirty="0" smtClean="0"/>
              <a:t>These four indicators were selected because they speak directly to the lived experiences of our residents from a macroeconomic perspective. This year we highlight the gap between median household income and median cost of living because of the need to focus on access to jobs, mixed income community development and the attracting of living wage employment.  </a:t>
            </a:r>
          </a:p>
        </p:txBody>
      </p:sp>
    </p:spTree>
    <p:extLst>
      <p:ext uri="{BB962C8B-B14F-4D97-AF65-F5344CB8AC3E}">
        <p14:creationId xmlns:p14="http://schemas.microsoft.com/office/powerpoint/2010/main" val="83566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0" y="2077620"/>
            <a:ext cx="3840480" cy="2743200"/>
          </a:xfrm>
          <a:prstGeom prst="rect">
            <a:avLst/>
          </a:prstGeom>
        </p:spPr>
      </p:pic>
      <p:sp>
        <p:nvSpPr>
          <p:cNvPr id="10" name="Rectangle 9"/>
          <p:cNvSpPr/>
          <p:nvPr/>
        </p:nvSpPr>
        <p:spPr>
          <a:xfrm flipV="1">
            <a:off x="457200" y="5195129"/>
            <a:ext cx="8229600" cy="45719"/>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54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889869" y="2628378"/>
            <a:ext cx="1371600" cy="3625314"/>
          </a:xfrm>
          <a:prstGeom prst="roundRect">
            <a:avLst>
              <a:gd name="adj" fmla="val 16014"/>
            </a:avLst>
          </a:prstGeom>
          <a:solidFill>
            <a:srgbClr val="B2B2B2">
              <a:alpha val="49020"/>
            </a:srgbClr>
          </a:solidFill>
          <a:ln w="1905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37881473"/>
              </p:ext>
            </p:extLst>
          </p:nvPr>
        </p:nvGraphicFramePr>
        <p:xfrm>
          <a:off x="475130" y="2508222"/>
          <a:ext cx="7754468" cy="3813743"/>
        </p:xfrm>
        <a:graphic>
          <a:graphicData uri="http://schemas.openxmlformats.org/drawingml/2006/table">
            <a:tbl>
              <a:tblPr firstRow="1" bandRow="1">
                <a:tableStyleId>{5C22544A-7EE6-4342-B048-85BDC9FD1C3A}</a:tableStyleId>
              </a:tblPr>
              <a:tblGrid>
                <a:gridCol w="1914355"/>
                <a:gridCol w="1474301"/>
                <a:gridCol w="1443318"/>
                <a:gridCol w="1425388"/>
                <a:gridCol w="1497106"/>
              </a:tblGrid>
              <a:tr h="981831">
                <a:tc>
                  <a:txBody>
                    <a:bodyPr/>
                    <a:lstStyle/>
                    <a:p>
                      <a:endParaRPr lang="en-US" sz="1000"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Percent</a:t>
                      </a:r>
                      <a:r>
                        <a:rPr lang="en-US" sz="1000" baseline="0" dirty="0" smtClean="0">
                          <a:solidFill>
                            <a:schemeClr val="tx1"/>
                          </a:solidFill>
                        </a:rPr>
                        <a:t> of population </a:t>
                      </a:r>
                    </a:p>
                    <a:p>
                      <a:r>
                        <a:rPr lang="en-US" sz="1000" baseline="0" dirty="0" smtClean="0">
                          <a:solidFill>
                            <a:schemeClr val="tx1"/>
                          </a:solidFill>
                        </a:rPr>
                        <a:t>25 to 34 years old</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smtClean="0"/>
                    </a:p>
                    <a:p>
                      <a:r>
                        <a:rPr lang="en-US" sz="1000" dirty="0" smtClean="0">
                          <a:solidFill>
                            <a:schemeClr val="tx1"/>
                          </a:solidFill>
                        </a:rPr>
                        <a:t>Percent of commuters who can commute to work in less than 30</a:t>
                      </a:r>
                      <a:r>
                        <a:rPr lang="en-US" sz="1000" baseline="0" dirty="0" smtClean="0">
                          <a:solidFill>
                            <a:schemeClr val="tx1"/>
                          </a:solidFill>
                        </a:rPr>
                        <a:t> minutes</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Percent</a:t>
                      </a:r>
                      <a:r>
                        <a:rPr lang="en-US" sz="1000" baseline="0" dirty="0" smtClean="0">
                          <a:solidFill>
                            <a:schemeClr val="tx1"/>
                          </a:solidFill>
                        </a:rPr>
                        <a:t> of Highway miles rated in “poor” condition</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smtClean="0">
                          <a:solidFill>
                            <a:schemeClr val="tx1"/>
                          </a:solidFill>
                        </a:rPr>
                        <a:t>Poverty</a:t>
                      </a:r>
                      <a:r>
                        <a:rPr lang="en-US" sz="1000" baseline="0" dirty="0" smtClean="0">
                          <a:solidFill>
                            <a:schemeClr val="tx1"/>
                          </a:solidFill>
                        </a:rPr>
                        <a:t> rate for People of Color</a:t>
                      </a:r>
                      <a:endParaRPr lang="en-US" sz="1000" dirty="0">
                        <a:solidFill>
                          <a:schemeClr val="tx1"/>
                        </a:solidFil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319608">
                <a:tc>
                  <a:txBody>
                    <a:bodyPr/>
                    <a:lstStyle/>
                    <a:p>
                      <a:pPr algn="r"/>
                      <a:r>
                        <a:rPr lang="en-US" b="1" dirty="0" smtClean="0">
                          <a:solidFill>
                            <a:srgbClr val="800000"/>
                          </a:solidFill>
                          <a:latin typeface="Cambria" panose="02040503050406030204" pitchFamily="18" charset="0"/>
                        </a:rPr>
                        <a:t>Ramsey</a:t>
                      </a:r>
                      <a:r>
                        <a:rPr lang="en-US" b="1" baseline="0" dirty="0" smtClean="0">
                          <a:solidFill>
                            <a:srgbClr val="800000"/>
                          </a:solidFill>
                          <a:latin typeface="Cambria" panose="02040503050406030204" pitchFamily="18" charset="0"/>
                        </a:rPr>
                        <a:t> County</a:t>
                      </a:r>
                      <a:endParaRPr lang="en-US" b="1" dirty="0">
                        <a:solidFill>
                          <a:srgbClr val="800000"/>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512304">
                <a:tc>
                  <a:txBody>
                    <a:bodyPr/>
                    <a:lstStyle/>
                    <a:p>
                      <a:pPr algn="r"/>
                      <a:r>
                        <a:rPr lang="en-US" b="1" dirty="0" smtClean="0">
                          <a:solidFill>
                            <a:srgbClr val="336699"/>
                          </a:solidFill>
                          <a:latin typeface="Cambria" panose="02040503050406030204" pitchFamily="18" charset="0"/>
                        </a:rPr>
                        <a:t>7-County</a:t>
                      </a:r>
                      <a:r>
                        <a:rPr lang="en-US" b="1" baseline="0" dirty="0" smtClean="0">
                          <a:solidFill>
                            <a:srgbClr val="336699"/>
                          </a:solidFill>
                          <a:latin typeface="Cambria" panose="02040503050406030204" pitchFamily="18" charset="0"/>
                        </a:rPr>
                        <a:t> Metro</a:t>
                      </a:r>
                      <a:endParaRPr lang="en-US" b="1" dirty="0">
                        <a:solidFill>
                          <a:srgbClr val="336699"/>
                        </a:solidFill>
                        <a:latin typeface="Cambria" panose="020405030504060302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Rounded Rectangle 9">
            <a:hlinkClick r:id="rId2" action="ppaction://hlinksldjump"/>
          </p:cNvPr>
          <p:cNvSpPr/>
          <p:nvPr/>
        </p:nvSpPr>
        <p:spPr>
          <a:xfrm>
            <a:off x="2460640" y="3523213"/>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b="1" dirty="0" smtClean="0">
                <a:solidFill>
                  <a:schemeClr val="bg1"/>
                </a:solidFill>
              </a:rPr>
              <a:t>16%</a:t>
            </a:r>
          </a:p>
        </p:txBody>
      </p:sp>
      <p:sp>
        <p:nvSpPr>
          <p:cNvPr id="17" name="Rounded Rectangle 16">
            <a:hlinkClick r:id="rId3" action="ppaction://hlinksldjump"/>
          </p:cNvPr>
          <p:cNvSpPr/>
          <p:nvPr/>
        </p:nvSpPr>
        <p:spPr>
          <a:xfrm>
            <a:off x="3889869" y="3523213"/>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70%</a:t>
            </a:r>
          </a:p>
        </p:txBody>
      </p:sp>
      <p:sp>
        <p:nvSpPr>
          <p:cNvPr id="18" name="Rounded Rectangle 17">
            <a:hlinkClick r:id="rId4" action="ppaction://hlinksldjump"/>
          </p:cNvPr>
          <p:cNvSpPr/>
          <p:nvPr/>
        </p:nvSpPr>
        <p:spPr>
          <a:xfrm>
            <a:off x="5325502" y="3523213"/>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8.8%</a:t>
            </a:r>
            <a:endParaRPr lang="en-US" sz="3600" b="1" dirty="0">
              <a:solidFill>
                <a:schemeClr val="bg1"/>
              </a:solidFill>
            </a:endParaRPr>
          </a:p>
        </p:txBody>
      </p:sp>
      <p:sp>
        <p:nvSpPr>
          <p:cNvPr id="24" name="Rounded Rectangle 23">
            <a:hlinkClick r:id="rId5" action="ppaction://hlinksldjump"/>
          </p:cNvPr>
          <p:cNvSpPr/>
          <p:nvPr/>
        </p:nvSpPr>
        <p:spPr>
          <a:xfrm>
            <a:off x="6761135" y="3523213"/>
            <a:ext cx="1371600" cy="1306341"/>
          </a:xfrm>
          <a:prstGeom prst="roundRect">
            <a:avLst/>
          </a:prstGeom>
          <a:solidFill>
            <a:srgbClr val="800000">
              <a:alpha val="89804"/>
            </a:srgbClr>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900" b="1" dirty="0" smtClean="0">
                <a:solidFill>
                  <a:schemeClr val="bg1"/>
                </a:solidFill>
              </a:rPr>
              <a:t>31.6%</a:t>
            </a:r>
          </a:p>
        </p:txBody>
      </p:sp>
      <p:sp>
        <p:nvSpPr>
          <p:cNvPr id="27" name="Rounded Rectangle 26">
            <a:hlinkClick r:id="rId2" action="ppaction://hlinksldjump"/>
          </p:cNvPr>
          <p:cNvSpPr/>
          <p:nvPr/>
        </p:nvSpPr>
        <p:spPr>
          <a:xfrm>
            <a:off x="2454236" y="4957756"/>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b="1" dirty="0" smtClean="0">
              <a:solidFill>
                <a:schemeClr val="bg1"/>
              </a:solidFill>
            </a:endParaRPr>
          </a:p>
          <a:p>
            <a:pPr algn="ctr"/>
            <a:r>
              <a:rPr lang="en-US" sz="3600" b="1" dirty="0" smtClean="0">
                <a:solidFill>
                  <a:schemeClr val="bg1"/>
                </a:solidFill>
              </a:rPr>
              <a:t>15%</a:t>
            </a:r>
          </a:p>
          <a:p>
            <a:endParaRPr lang="en-US" sz="3600" b="1" dirty="0">
              <a:solidFill>
                <a:schemeClr val="bg1"/>
              </a:solidFill>
            </a:endParaRPr>
          </a:p>
        </p:txBody>
      </p:sp>
      <p:sp>
        <p:nvSpPr>
          <p:cNvPr id="28" name="Rounded Rectangle 27">
            <a:hlinkClick r:id="rId3" action="ppaction://hlinksldjump"/>
          </p:cNvPr>
          <p:cNvSpPr/>
          <p:nvPr/>
        </p:nvSpPr>
        <p:spPr>
          <a:xfrm>
            <a:off x="3889869" y="494735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66%</a:t>
            </a:r>
          </a:p>
        </p:txBody>
      </p:sp>
      <p:sp>
        <p:nvSpPr>
          <p:cNvPr id="29" name="Rounded Rectangle 28">
            <a:hlinkClick r:id="rId4" action="ppaction://hlinksldjump"/>
          </p:cNvPr>
          <p:cNvSpPr/>
          <p:nvPr/>
        </p:nvSpPr>
        <p:spPr>
          <a:xfrm>
            <a:off x="5325502" y="494735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smtClean="0">
                <a:solidFill>
                  <a:schemeClr val="bg1"/>
                </a:solidFill>
              </a:rPr>
              <a:t>4.3%</a:t>
            </a:r>
            <a:endParaRPr lang="en-US" sz="3600" b="1" dirty="0">
              <a:solidFill>
                <a:schemeClr val="bg1"/>
              </a:solidFill>
            </a:endParaRPr>
          </a:p>
        </p:txBody>
      </p:sp>
      <p:sp>
        <p:nvSpPr>
          <p:cNvPr id="30" name="Rounded Rectangle 29">
            <a:hlinkClick r:id="rId5" action="ppaction://hlinksldjump"/>
          </p:cNvPr>
          <p:cNvSpPr/>
          <p:nvPr/>
        </p:nvSpPr>
        <p:spPr>
          <a:xfrm>
            <a:off x="6761135" y="4947351"/>
            <a:ext cx="1371600" cy="1306341"/>
          </a:xfrm>
          <a:prstGeom prst="roundRect">
            <a:avLst/>
          </a:prstGeom>
          <a:solidFill>
            <a:srgbClr val="336699"/>
          </a:solidFill>
          <a:ln w="317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900" b="1" dirty="0" smtClean="0">
                <a:solidFill>
                  <a:schemeClr val="bg1"/>
                </a:solidFill>
              </a:rPr>
              <a:t>25.3%</a:t>
            </a:r>
          </a:p>
        </p:txBody>
      </p:sp>
      <p:pic>
        <p:nvPicPr>
          <p:cNvPr id="15" name="Picture 14">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84" y="874052"/>
            <a:ext cx="2048256" cy="1463040"/>
          </a:xfrm>
          <a:prstGeom prst="rect">
            <a:avLst/>
          </a:prstGeom>
        </p:spPr>
      </p:pic>
      <p:sp>
        <p:nvSpPr>
          <p:cNvPr id="16" name="Rectangle 15"/>
          <p:cNvSpPr/>
          <p:nvPr/>
        </p:nvSpPr>
        <p:spPr>
          <a:xfrm flipV="1">
            <a:off x="457200" y="2423799"/>
            <a:ext cx="8229600" cy="45719"/>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281340" y="636099"/>
            <a:ext cx="6620256" cy="1477328"/>
          </a:xfrm>
          <a:prstGeom prst="rect">
            <a:avLst/>
          </a:prstGeom>
          <a:solidFill>
            <a:schemeClr val="bg2"/>
          </a:solidFill>
        </p:spPr>
        <p:txBody>
          <a:bodyPr wrap="square" rtlCol="0">
            <a:spAutoFit/>
          </a:bodyPr>
          <a:lstStyle/>
          <a:p>
            <a:r>
              <a:rPr lang="en-US" dirty="0" smtClean="0"/>
              <a:t>These four indicators were selected because Ramsey County is a community that it is poised for growth.  This year we highlight commute times because driving investments in transit and economic development benefits residents today and positions the community for future growth.</a:t>
            </a:r>
            <a:endParaRPr lang="en-US" dirty="0"/>
          </a:p>
        </p:txBody>
      </p:sp>
    </p:spTree>
    <p:extLst>
      <p:ext uri="{BB962C8B-B14F-4D97-AF65-F5344CB8AC3E}">
        <p14:creationId xmlns:p14="http://schemas.microsoft.com/office/powerpoint/2010/main" val="17616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4132</TotalTime>
  <Words>1666</Words>
  <Application>Microsoft Office PowerPoint</Application>
  <PresentationFormat>On-screen Show (4:3)</PresentationFormat>
  <Paragraphs>206</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BlissPro-Light</vt:lpstr>
      <vt:lpstr>BlissPro-Regular</vt:lpstr>
      <vt:lpstr>Calibri</vt:lpstr>
      <vt:lpstr>Cambria</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mod&amp;co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 Soiseth</dc:creator>
  <cp:lastModifiedBy>Hollis, Justin B</cp:lastModifiedBy>
  <cp:revision>474</cp:revision>
  <cp:lastPrinted>2015-12-29T17:05:01Z</cp:lastPrinted>
  <dcterms:created xsi:type="dcterms:W3CDTF">2014-03-27T18:23:43Z</dcterms:created>
  <dcterms:modified xsi:type="dcterms:W3CDTF">2016-05-25T16:05:01Z</dcterms:modified>
</cp:coreProperties>
</file>